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4" r:id="rId3"/>
  </p:sldMasterIdLst>
  <p:notesMasterIdLst>
    <p:notesMasterId r:id="rId5"/>
  </p:notesMasterIdLst>
  <p:handoutMasterIdLst>
    <p:handoutMasterId r:id="rId26"/>
  </p:handoutMasterIdLst>
  <p:sldIdLst>
    <p:sldId id="508" r:id="rId4"/>
    <p:sldId id="528" r:id="rId6"/>
    <p:sldId id="529" r:id="rId7"/>
    <p:sldId id="511" r:id="rId8"/>
    <p:sldId id="512" r:id="rId9"/>
    <p:sldId id="513" r:id="rId10"/>
    <p:sldId id="514" r:id="rId11"/>
    <p:sldId id="515" r:id="rId12"/>
    <p:sldId id="516" r:id="rId13"/>
    <p:sldId id="530" r:id="rId14"/>
    <p:sldId id="518" r:id="rId15"/>
    <p:sldId id="519" r:id="rId16"/>
    <p:sldId id="520" r:id="rId17"/>
    <p:sldId id="521" r:id="rId18"/>
    <p:sldId id="522" r:id="rId19"/>
    <p:sldId id="523" r:id="rId20"/>
    <p:sldId id="531" r:id="rId21"/>
    <p:sldId id="525" r:id="rId22"/>
    <p:sldId id="526" r:id="rId23"/>
    <p:sldId id="527" r:id="rId24"/>
    <p:sldId id="532" r:id="rId25"/>
  </p:sldIdLst>
  <p:sldSz cx="9144000" cy="5143500" type="screen16x9"/>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14" autoAdjust="0"/>
  </p:normalViewPr>
  <p:slideViewPr>
    <p:cSldViewPr showGuides="1">
      <p:cViewPr varScale="1">
        <p:scale>
          <a:sx n="143" d="100"/>
          <a:sy n="143" d="100"/>
        </p:scale>
        <p:origin x="684" y="120"/>
      </p:cViewPr>
      <p:guideLst>
        <p:guide orient="horz" pos="1620"/>
        <p:guide pos="2880"/>
      </p:guideLst>
    </p:cSldViewPr>
  </p:slideViewPr>
  <p:outlineViewPr>
    <p:cViewPr>
      <p:scale>
        <a:sx n="33" d="100"/>
        <a:sy n="33" d="100"/>
      </p:scale>
      <p:origin x="0" y="-54"/>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0" Type="http://schemas.openxmlformats.org/officeDocument/2006/relationships/tags" Target="tags/tag23.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hf sldNum="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09774"/>
            <a:ext cx="323165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认识我国的民族政策</a:t>
            </a:r>
            <a:endPar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endParaRP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12063"/>
            <a:ext cx="251350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lvl="0"/>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听故事</a:t>
            </a:r>
            <a:r>
              <a:rPr lang="en-US" altLang="zh-CN"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a:t>
            </a:r>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学楷模</a:t>
            </a:r>
            <a:endPar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endParaRP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extBox 8"/>
          <p:cNvSpPr txBox="1"/>
          <p:nvPr userDrawn="1"/>
        </p:nvSpPr>
        <p:spPr>
          <a:xfrm>
            <a:off x="7509627" y="2215277"/>
            <a:ext cx="540060" cy="137203"/>
          </a:xfrm>
          <a:prstGeom prst="rect">
            <a:avLst/>
          </a:prstGeom>
          <a:noFill/>
        </p:spPr>
        <p:txBody>
          <a:bodyPr wrap="square" rtlCol="0">
            <a:spAutoFit/>
          </a:body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endParaRPr lang="en-US" altLang="zh-CN" sz="100">
              <a:solidFill>
                <a:schemeClr val="tx1">
                  <a:alpha val="0"/>
                </a:schemeClr>
              </a:solidFill>
              <a:latin typeface="微软雅黑" panose="020B0503020204020204" pitchFamily="34" charset="-122"/>
              <a:ea typeface="微软雅黑" panose="020B0503020204020204" pitchFamily="34" charset="-122"/>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12063"/>
            <a:ext cx="287258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lvl="0"/>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如何维护民族团结</a:t>
            </a:r>
            <a:endPar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endParaRP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1"/>
  </p:sldLayoutIdLst>
  <p:transition/>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6895" indent="-213995"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tags" Target="../tags/tag1.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3.xml"/><Relationship Id="rId2" Type="http://schemas.openxmlformats.org/officeDocument/2006/relationships/tags" Target="../tags/tag14.xml"/><Relationship Id="rId1"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3.xml"/><Relationship Id="rId2" Type="http://schemas.openxmlformats.org/officeDocument/2006/relationships/tags" Target="../tags/tag17.xml"/><Relationship Id="rId1" Type="http://schemas.openxmlformats.org/officeDocument/2006/relationships/image" Target="../media/image18.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3.xml"/><Relationship Id="rId2" Type="http://schemas.openxmlformats.org/officeDocument/2006/relationships/tags" Target="../tags/tag18.xml"/><Relationship Id="rId1" Type="http://schemas.openxmlformats.org/officeDocument/2006/relationships/image" Target="../media/image19.png"/></Relationships>
</file>

<file path=ppt/slides/_rels/slide17.xml.rels><?xml version="1.0" encoding="UTF-8" standalone="yes"?>
<Relationships xmlns="http://schemas.openxmlformats.org/package/2006/relationships"><Relationship Id="rId7" Type="http://schemas.openxmlformats.org/officeDocument/2006/relationships/notesSlide" Target="../notesSlides/notesSlide17.xml"/><Relationship Id="rId6"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5.xml"/><Relationship Id="rId2" Type="http://schemas.openxmlformats.org/officeDocument/2006/relationships/tags" Target="../tags/tag19.xml"/><Relationship Id="rId1" Type="http://schemas.openxmlformats.org/officeDocument/2006/relationships/image" Target="../media/image20.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5.xml"/><Relationship Id="rId2" Type="http://schemas.openxmlformats.org/officeDocument/2006/relationships/tags" Target="../tags/tag20.xml"/><Relationship Id="rId1" Type="http://schemas.openxmlformats.org/officeDocument/2006/relationships/image" Target="../media/image21.png"/></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5.xml"/><Relationship Id="rId2" Type="http://schemas.openxmlformats.org/officeDocument/2006/relationships/tags" Target="../tags/tag21.xml"/><Relationship Id="rId1" Type="http://schemas.openxmlformats.org/officeDocument/2006/relationships/image" Target="../media/image22.png"/></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21.xml"/><Relationship Id="rId7"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tags" Target="../tags/tag2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12.png"/></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5.xml"/><Relationship Id="rId8" Type="http://schemas.openxmlformats.org/officeDocument/2006/relationships/slideLayout" Target="../slideLayouts/slideLayout2.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image" Target="../media/image13.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15.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721892"/>
            <a:ext cx="6248400" cy="1697458"/>
          </a:xfrm>
          <a:prstGeom prst="rect">
            <a:avLst/>
          </a:prstGeom>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1360" y="3638550"/>
            <a:ext cx="3564640" cy="1071363"/>
          </a:xfrm>
          <a:prstGeom prst="rect">
            <a:avLst/>
          </a:prstGeom>
        </p:spPr>
      </p:pic>
      <p:sp>
        <p:nvSpPr>
          <p:cNvPr id="13" name="PA_库_文本框 9"/>
          <p:cNvSpPr txBox="1"/>
          <p:nvPr>
            <p:custDataLst>
              <p:tags r:id="rId4"/>
            </p:custDataLst>
          </p:nvPr>
        </p:nvSpPr>
        <p:spPr>
          <a:xfrm>
            <a:off x="2895600" y="3337827"/>
            <a:ext cx="3259840" cy="293370"/>
          </a:xfrm>
          <a:prstGeom prst="rect">
            <a:avLst/>
          </a:prstGeom>
          <a:noFill/>
        </p:spPr>
        <p:txBody>
          <a:bodyPr wrap="square" rtlCol="0">
            <a:spAutoFit/>
          </a:bodyPr>
          <a:lstStyle/>
          <a:p>
            <a:pPr algn="ctr">
              <a:lnSpc>
                <a:spcPts val="1575"/>
              </a:lnSpc>
            </a:pPr>
            <a:r>
              <a:rPr lang="zh-CN" altLang="en-US" sz="1500" dirty="0">
                <a:solidFill>
                  <a:schemeClr val="accent1"/>
                </a:solidFill>
                <a:latin typeface="+mn-ea"/>
                <a:cs typeface="+mn-ea"/>
                <a:sym typeface="+mn-lt"/>
              </a:rPr>
              <a:t>宣讲人</a:t>
            </a:r>
            <a:r>
              <a:rPr lang="zh-CN" altLang="en-US" sz="1500" dirty="0" smtClean="0">
                <a:solidFill>
                  <a:schemeClr val="accent1"/>
                </a:solidFill>
                <a:latin typeface="+mn-ea"/>
                <a:cs typeface="+mn-ea"/>
                <a:sym typeface="+mn-lt"/>
              </a:rPr>
              <a:t>：</a:t>
            </a:r>
            <a:r>
              <a:rPr lang="zh-CN" altLang="en-US" sz="1500" dirty="0">
                <a:solidFill>
                  <a:schemeClr val="accent1"/>
                </a:solidFill>
                <a:latin typeface="+mn-ea"/>
                <a:cs typeface="+mn-ea"/>
                <a:sym typeface="+mn-lt"/>
              </a:rPr>
              <a:t>PPT模板</a:t>
            </a:r>
            <a:r>
              <a:rPr lang="zh-CN" altLang="en-US" sz="1500" dirty="0" smtClean="0">
                <a:solidFill>
                  <a:schemeClr val="accent1"/>
                </a:solidFill>
                <a:latin typeface="+mn-ea"/>
                <a:cs typeface="+mn-ea"/>
                <a:sym typeface="+mn-lt"/>
              </a:rPr>
              <a:t>   </a:t>
            </a:r>
            <a:r>
              <a:rPr lang="zh-CN" altLang="en-US" sz="1500" dirty="0">
                <a:solidFill>
                  <a:schemeClr val="accent1"/>
                </a:solidFill>
                <a:latin typeface="+mn-ea"/>
                <a:cs typeface="+mn-ea"/>
                <a:sym typeface="+mn-lt"/>
              </a:rPr>
              <a:t>时间：</a:t>
            </a:r>
            <a:r>
              <a:rPr lang="en-US" altLang="zh-CN" sz="1500" dirty="0">
                <a:solidFill>
                  <a:schemeClr val="accent1"/>
                </a:solidFill>
                <a:latin typeface="+mn-ea"/>
                <a:cs typeface="+mn-ea"/>
                <a:sym typeface="+mn-lt"/>
              </a:rPr>
              <a:t>20XX.XX</a:t>
            </a:r>
            <a:endParaRPr lang="en-US" altLang="zh-CN" sz="1500" dirty="0">
              <a:solidFill>
                <a:schemeClr val="accent1"/>
              </a:solidFill>
              <a:latin typeface="+mn-ea"/>
              <a:cs typeface="+mn-ea"/>
              <a:sym typeface="+mn-lt"/>
            </a:endParaRPr>
          </a:p>
        </p:txBody>
      </p:sp>
      <p:grpSp>
        <p:nvGrpSpPr>
          <p:cNvPr id="19" name="组合 18"/>
          <p:cNvGrpSpPr/>
          <p:nvPr/>
        </p:nvGrpSpPr>
        <p:grpSpPr>
          <a:xfrm>
            <a:off x="1905000" y="2252674"/>
            <a:ext cx="5416868" cy="471476"/>
            <a:chOff x="1905000" y="2132548"/>
            <a:chExt cx="5416868" cy="471476"/>
          </a:xfrm>
        </p:grpSpPr>
        <p:sp>
          <p:nvSpPr>
            <p:cNvPr id="14" name="矩形 13"/>
            <p:cNvSpPr/>
            <p:nvPr/>
          </p:nvSpPr>
          <p:spPr>
            <a:xfrm>
              <a:off x="1905000" y="2132548"/>
              <a:ext cx="5416868" cy="471476"/>
            </a:xfrm>
            <a:prstGeom prst="rect">
              <a:avLst/>
            </a:prstGeom>
          </p:spPr>
          <p:txBody>
            <a:bodyPr wrap="none">
              <a:spAutoFit/>
            </a:bodyPr>
            <a:lstStyle/>
            <a:p>
              <a:pPr>
                <a:lnSpc>
                  <a:spcPct val="130000"/>
                </a:lnSpc>
              </a:pPr>
              <a:r>
                <a:rPr lang="zh-CN" altLang="en-US" sz="2100" b="1" spc="300" dirty="0">
                  <a:solidFill>
                    <a:schemeClr val="accent1"/>
                  </a:solidFill>
                  <a:latin typeface="+mn-ea"/>
                  <a:sym typeface="思源宋体" panose="02020700000000000000" pitchFamily="18" charset="-122"/>
                </a:rPr>
                <a:t>民族大团结认同中国特色社会主义道路</a:t>
              </a:r>
              <a:endParaRPr lang="zh-CN" altLang="en-US" sz="2100" b="1" spc="300" dirty="0">
                <a:solidFill>
                  <a:schemeClr val="accent1"/>
                </a:solidFill>
                <a:latin typeface="+mn-ea"/>
                <a:sym typeface="思源宋体" panose="02020700000000000000" pitchFamily="18" charset="-122"/>
              </a:endParaRPr>
            </a:p>
          </p:txBody>
        </p:sp>
        <p:cxnSp>
          <p:nvCxnSpPr>
            <p:cNvPr id="17" name="直接连接符 16"/>
            <p:cNvCxnSpPr/>
            <p:nvPr/>
          </p:nvCxnSpPr>
          <p:spPr>
            <a:xfrm>
              <a:off x="1981200" y="2571750"/>
              <a:ext cx="514820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705314" y="2795885"/>
            <a:ext cx="5686086" cy="461665"/>
          </a:xfrm>
          <a:prstGeom prst="rect">
            <a:avLst/>
          </a:prstGeom>
        </p:spPr>
        <p:txBody>
          <a:bodyPr wrap="square">
            <a:spAutoFit/>
          </a:bodyPr>
          <a:lstStyle/>
          <a:p>
            <a:pPr algn="ctr"/>
            <a:r>
              <a:rPr lang="zh-CN" altLang="en-US" sz="1200" dirty="0">
                <a:solidFill>
                  <a:schemeClr val="accent1"/>
                </a:solidFill>
              </a:rPr>
              <a:t>national unity identifies with the road of socialism with chinese characteristics</a:t>
            </a:r>
            <a:endParaRPr lang="en-US" altLang="zh-CN" sz="1200" dirty="0">
              <a:solidFill>
                <a:schemeClr val="accent1"/>
              </a:solidFill>
            </a:endParaRPr>
          </a:p>
          <a:p>
            <a:pPr algn="ctr"/>
            <a:r>
              <a:rPr lang="zh-CN" altLang="en-US" sz="1200" dirty="0">
                <a:solidFill>
                  <a:schemeClr val="accent1"/>
                </a:solidFill>
              </a:rPr>
              <a:t>identifies with the road of socialism with</a:t>
            </a:r>
            <a:endParaRPr lang="zh-CN" altLang="en-US" sz="1200" dirty="0">
              <a:solidFill>
                <a:schemeClr val="accent1"/>
              </a:solidFill>
            </a:endParaRPr>
          </a:p>
        </p:txBody>
      </p:sp>
      <p:pic>
        <p:nvPicPr>
          <p:cNvPr id="21" name="图片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6"/>
          <a:stretch>
            <a:fillRect/>
          </a:stretch>
        </p:blipFill>
        <p:spPr>
          <a:xfrm>
            <a:off x="6248400" y="-656"/>
            <a:ext cx="2895599" cy="965199"/>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12"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0-#ppt_w/2"/>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inVertic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3"/>
          <a:stretch>
            <a:fillRect/>
          </a:stretch>
        </p:blipFill>
        <p:spPr>
          <a:xfrm>
            <a:off x="6248400" y="-656"/>
            <a:ext cx="2895599" cy="965199"/>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62200" y="1733550"/>
            <a:ext cx="4388161" cy="646331"/>
          </a:xfrm>
          <a:prstGeom prst="rect">
            <a:avLst/>
          </a:prstGeom>
          <a:noFill/>
        </p:spPr>
        <p:txBody>
          <a:bodyPr wrap="square" rtlCol="0">
            <a:spAutoFit/>
          </a:bodyPr>
          <a:lstStyle/>
          <a:p>
            <a:r>
              <a:rPr lang="zh-CN" altLang="en-US" sz="3600" b="1" spc="900">
                <a:solidFill>
                  <a:schemeClr val="accent1"/>
                </a:solidFill>
                <a:latin typeface="+mn-ea"/>
                <a:sym typeface="思源宋体" panose="02020700000000000000" pitchFamily="18" charset="-122"/>
              </a:rPr>
              <a:t>听故事 </a:t>
            </a:r>
            <a:r>
              <a:rPr lang="en-US" altLang="zh-CN" sz="3600" b="1" spc="900">
                <a:solidFill>
                  <a:schemeClr val="accent1"/>
                </a:solidFill>
                <a:latin typeface="+mn-ea"/>
                <a:sym typeface="思源宋体" panose="02020700000000000000" pitchFamily="18" charset="-122"/>
              </a:rPr>
              <a:t>·</a:t>
            </a:r>
            <a:r>
              <a:rPr lang="zh-CN" altLang="en-US" sz="3600" b="1" spc="900">
                <a:solidFill>
                  <a:schemeClr val="accent1"/>
                </a:solidFill>
                <a:latin typeface="+mn-ea"/>
                <a:sym typeface="思源宋体" panose="02020700000000000000" pitchFamily="18" charset="-122"/>
              </a:rPr>
              <a:t>学楷模</a:t>
            </a:r>
            <a:endParaRPr lang="zh-CN" altLang="en-US" sz="3600" b="1" spc="900">
              <a:solidFill>
                <a:schemeClr val="accent1"/>
              </a:solidFill>
              <a:latin typeface="+mn-ea"/>
              <a:sym typeface="思源宋体" panose="02020700000000000000" pitchFamily="18" charset="-122"/>
            </a:endParaRPr>
          </a:p>
        </p:txBody>
      </p:sp>
      <p:sp>
        <p:nvSpPr>
          <p:cNvPr id="27" name="文本框 26"/>
          <p:cNvSpPr txBox="1"/>
          <p:nvPr/>
        </p:nvSpPr>
        <p:spPr>
          <a:xfrm>
            <a:off x="2362200" y="1101864"/>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第二章</a:t>
            </a:r>
            <a:endParaRPr lang="zh-CN" altLang="en-US" sz="4000">
              <a:solidFill>
                <a:schemeClr val="accent1"/>
              </a:solidFill>
              <a:latin typeface="+mn-ea"/>
              <a:sym typeface="思源宋体" panose="02020700000000000000" pitchFamily="18" charset="-122"/>
            </a:endParaRPr>
          </a:p>
        </p:txBody>
      </p:sp>
      <p:sp>
        <p:nvSpPr>
          <p:cNvPr id="28" name="矩形 27"/>
          <p:cNvSpPr/>
          <p:nvPr/>
        </p:nvSpPr>
        <p:spPr>
          <a:xfrm>
            <a:off x="2362200"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endParaRPr lang="en-US" altLang="zh-CN" sz="1050">
              <a:solidFill>
                <a:schemeClr val="accent1"/>
              </a:solidFill>
            </a:endParaRPr>
          </a:p>
        </p:txBody>
      </p:sp>
      <p:pic>
        <p:nvPicPr>
          <p:cNvPr id="2" name="图片 1"/>
          <p:cNvPicPr>
            <a:picLocks noChangeAspect="1"/>
          </p:cNvPicPr>
          <p:nvPr/>
        </p:nvPicPr>
        <p:blipFill>
          <a:blip r:embed="rId5">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14400" y="1123950"/>
            <a:ext cx="74475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dirty="0">
                <a:solidFill>
                  <a:schemeClr val="accent1"/>
                </a:solidFill>
                <a:latin typeface="微软雅黑" panose="020B0503020204020204" pitchFamily="34" charset="-122"/>
                <a:ea typeface="微软雅黑" panose="020B0503020204020204" pitchFamily="34" charset="-122"/>
              </a:rPr>
              <a:t>民族团结进步模范</a:t>
            </a:r>
            <a:endParaRPr lang="zh-CN" altLang="en-US" sz="2400" b="1" dirty="0">
              <a:solidFill>
                <a:schemeClr val="accent1"/>
              </a:solidFill>
              <a:latin typeface="微软雅黑" panose="020B0503020204020204" pitchFamily="34" charset="-122"/>
              <a:ea typeface="微软雅黑" panose="020B0503020204020204" pitchFamily="34" charset="-122"/>
            </a:endParaRPr>
          </a:p>
        </p:txBody>
      </p:sp>
      <p:sp>
        <p:nvSpPr>
          <p:cNvPr id="6" name="矩形 5"/>
          <p:cNvSpPr/>
          <p:nvPr/>
        </p:nvSpPr>
        <p:spPr>
          <a:xfrm>
            <a:off x="797421" y="1766051"/>
            <a:ext cx="7736979" cy="2492946"/>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 王燕娜，出生于</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1982</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6</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出生，乌鲁木齐市高新区桂林路社区团支部团员，新疆大学法学院学生。王燕娜在生活中是个乐观活泼、乐于助人的青年。她长期活跃在社区志愿者服务队中，为社区孤、残、老、弱送去无私的帮助。对身边的朋友，她只要力所能及总是义不容辞地伸出援助之手。 </a:t>
            </a:r>
            <a:endPar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endParaRPr>
          </a:p>
          <a:p>
            <a:pPr marL="214630" indent="-214630" defTabSz="913130">
              <a:lnSpc>
                <a:spcPct val="150000"/>
              </a:lnSpc>
              <a:buFont typeface="Wingdings" panose="05000000000000000000" pitchFamily="2" charset="2"/>
              <a:buChar char="u"/>
            </a:pP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3</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月，维吾尔族少年毛兰江被查出患有急性肾衰，生命危在旦夕，须立即做换肾手术，而他家中所有直系亲属都不符合换肾标准。</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17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日，王燕娜了解到情况后，隐瞒了家人，辞去临时工作，主动提出无偿捐献肾脏的请求，尽一已之力来挽救这个维吾尔弟兄的生命。在父母和有关部门、爱心人士的大力支持下，</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3</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日新疆医科大学第一附属医院对王燕娜、毛兰江二人成功地进行了肾移植手术。此次手术成为新疆医学史上第一例不同民族之间无偿捐献肾脏的手术。</a:t>
            </a:r>
            <a:endPar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up)">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8242" y="1337559"/>
            <a:ext cx="75237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民族团结进步模范</a:t>
            </a:r>
            <a:endParaRPr lang="zh-CN" altLang="en-US" sz="2400" b="1">
              <a:solidFill>
                <a:schemeClr val="accent1"/>
              </a:solidFill>
              <a:latin typeface="微软雅黑" panose="020B0503020204020204" pitchFamily="34" charset="-122"/>
              <a:ea typeface="微软雅黑" panose="020B0503020204020204" pitchFamily="34" charset="-122"/>
            </a:endParaRPr>
          </a:p>
        </p:txBody>
      </p:sp>
      <p:sp>
        <p:nvSpPr>
          <p:cNvPr id="5" name="矩形 4"/>
          <p:cNvSpPr/>
          <p:nvPr/>
        </p:nvSpPr>
        <p:spPr>
          <a:xfrm>
            <a:off x="762000" y="2175759"/>
            <a:ext cx="5105400" cy="1650407"/>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王燕娜</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年荣获首届“新疆维吾尔自治区道德模范”称号；</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月荣获新疆维吾尔自治区第五次“民族团结进步模范个人”称号、“感动新疆十大人物”，入选“感动中国    候选人”；</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月荣获第二届“全国道德模范提名奖”、第二届“感动新疆十大人物”。</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172200" y="2023359"/>
            <a:ext cx="1905000" cy="2529591"/>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up)">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10642" y="1276350"/>
            <a:ext cx="72951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见义勇为  勇救汉族女大学生的</a:t>
            </a:r>
            <a:endParaRPr lang="zh-CN" altLang="en-US" sz="2400" b="1">
              <a:solidFill>
                <a:schemeClr val="accent1"/>
              </a:solidFill>
              <a:latin typeface="微软雅黑" panose="020B0503020204020204" pitchFamily="34" charset="-122"/>
              <a:ea typeface="微软雅黑" panose="020B0503020204020204" pitchFamily="34" charset="-122"/>
            </a:endParaRPr>
          </a:p>
        </p:txBody>
      </p:sp>
      <p:sp>
        <p:nvSpPr>
          <p:cNvPr id="5" name="矩形 4"/>
          <p:cNvSpPr/>
          <p:nvPr/>
        </p:nvSpPr>
        <p:spPr>
          <a:xfrm>
            <a:off x="983748" y="1962150"/>
            <a:ext cx="7295158" cy="1962031"/>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从新疆喀什来乌鲁木齐打工的</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19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岁的维吾尔族青年艾尼</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居买尔，在乌市成为人们传颂的英雄。面对歹徒，他挺身而出，让许多人动容。  放手！她是我妹妹  </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a:p>
            <a:pPr marL="214630" indent="-214630" defTabSz="913130">
              <a:lnSpc>
                <a:spcPct val="150000"/>
              </a:lnSpc>
              <a:buFont typeface="Wingdings" panose="05000000000000000000" pitchFamily="2" charset="2"/>
              <a:buChar char="u"/>
            </a:pP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2005</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4</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日</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22</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时</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30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分许，夜幕降临下的乌市山西巷市场饮食区，依然热闹非凡。新疆大学外国语学院大一学生王丽与同学分开后，正准备乘公交车回家，突然，一只手伸进了她的口袋。 “你想啥？”王丽大声喊道。  “咋了？”一男子恶狠狠地说，旁边</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4</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个男子围了上来，开始拉扯王丽的衣服，并再次将手伸进她的口袋。  </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10642" y="1276350"/>
            <a:ext cx="75237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见义勇为  勇救汉族女大学生的</a:t>
            </a:r>
            <a:endParaRPr lang="zh-CN" altLang="en-US" sz="2400" b="1">
              <a:solidFill>
                <a:schemeClr val="accent1"/>
              </a:solidFill>
              <a:latin typeface="微软雅黑" panose="020B0503020204020204" pitchFamily="34" charset="-122"/>
              <a:ea typeface="微软雅黑" panose="020B0503020204020204" pitchFamily="34" charset="-122"/>
            </a:endParaRPr>
          </a:p>
        </p:txBody>
      </p:sp>
      <p:sp>
        <p:nvSpPr>
          <p:cNvPr id="5" name="矩形 4"/>
          <p:cNvSpPr/>
          <p:nvPr/>
        </p:nvSpPr>
        <p:spPr>
          <a:xfrm>
            <a:off x="934442" y="1885950"/>
            <a:ext cx="7599958" cy="2585279"/>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在众目睽睽的公共场所，扒窃竟变成了公开抢劫，王丽吓哭了，她不知所措。  </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正在这时，路经此地的艾尼三兄弟看到了这一幕，不约而同地冲了上去，艾尼挺身而出，将王丽拉到自己的身后。情急之下，艾尼冲歹徒吼道：“干什么，她是我妹妹！”  </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你是维族，她是汉族，怎么是你妹妹，放开，走你的路！”歹徒用凶恶的目光瞪着艾尼兄弟。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“放手！她就是我妹妹。”说着，艾尼三兄弟拉着王丽就走。   就在这时，一个歹徒突然抽出一把长约</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厘米的尖刀，刺向艾尼的背部。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艾尼觉得一个凉凉的东西扎进自己的体内，眼前顿时一片漆黑，他倒在了血泊中</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  </a:t>
            </a:r>
            <a:b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b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895600" y="1510471"/>
            <a:ext cx="5638800" cy="2539877"/>
          </a:xfrm>
          <a:prstGeom prst="rect">
            <a:avLst/>
          </a:prstGeom>
        </p:spPr>
        <p:txBody>
          <a:bodyPr wrap="square" lIns="91397" tIns="45698" rIns="91397" bIns="45698">
            <a:spAutoFit/>
          </a:bodyPr>
          <a:lstStyle/>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自治区和乌市两级见义勇为基金会，为艾尼各奖励了</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5000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元奖金。几天的时间，社会各界为艾尼捐款近</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6</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万元</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  </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艾尼感动了乌市和新疆各族人民。艾尼，他是我哥哥  。艾尼脱离了生命危险，最高兴的就是被救的大学生王丽，还有她的父亲。 “艾尼三兄弟见义勇为让我们感动，但王丽父女的行为，同样也让我们动容。”艾尼的主治医生马主任动情地说。王丽的父亲接到女儿的电话后，立即放下手中的生意，拿着家里仅有的</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8000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元积蓄赶到医院，主动为艾尼交付了部分医疗费用。此后，王丽的父亲就再没离开过，日夜守护在病床前照顾艾尼。  </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flipH="1">
            <a:off x="533400" y="1145760"/>
            <a:ext cx="2277739" cy="3314700"/>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838200" y="1047750"/>
            <a:ext cx="7848158" cy="3520150"/>
          </a:xfrm>
          <a:prstGeom prst="rect">
            <a:avLst/>
          </a:prstGeom>
        </p:spPr>
        <p:txBody>
          <a:bodyPr wrap="square" lIns="91397" tIns="45698" rIns="91397" bIns="45698">
            <a:spAutoFit/>
          </a:bodyPr>
          <a:lstStyle/>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王丽的父亲是位残疾退伍军人，颈椎里至今仍留着一个弹片，一条腿因此而萎缩。王丽的母亲去世后，他带着女儿靠做小买卖维持生活，家境不好，</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8000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元是他多年的所有积蓄。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要不是艾尼挺身而出，躺在病床上的应该是我的女儿，艾尼和我的女儿差不多大，这么年轻，如果因为缺钱误了抢救，我这一辈子都会良心不安。所以，就是把自己的房子卖了，也要让我女儿的救命恩人康复出院。” </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王丽每天放学后，也来陪护艾尼，陪他说话聊天，给他喂水喂饭。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“人应懂得报恩，是他救了我。他也有父母，父母把他养这么</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大不容易。滴水之恩当涌泉相报。”王丽说她已认艾尼三兄弟为</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哥哥了。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艾尼三兄弟也高兴地认下了这个汉族妹妹。王丽说，</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她准备在放假时去艾尼的家乡看望艾尼的家人。</a:t>
            </a:r>
            <a:endParaRPr lang="zh-CN" altLang="en-US" sz="1350">
              <a:solidFill>
                <a:schemeClr val="tx1">
                  <a:lumMod val="95000"/>
                  <a:lumOff val="5000"/>
                </a:schemeClr>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324600" y="2472411"/>
            <a:ext cx="1600200" cy="2080539"/>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3"/>
          <a:stretch>
            <a:fillRect/>
          </a:stretch>
        </p:blipFill>
        <p:spPr>
          <a:xfrm>
            <a:off x="6248400" y="-656"/>
            <a:ext cx="2895599" cy="965199"/>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62200" y="1733550"/>
            <a:ext cx="4648200" cy="707886"/>
          </a:xfrm>
          <a:prstGeom prst="rect">
            <a:avLst/>
          </a:prstGeom>
          <a:noFill/>
        </p:spPr>
        <p:txBody>
          <a:bodyPr wrap="square" rtlCol="0">
            <a:spAutoFit/>
          </a:bodyPr>
          <a:lstStyle/>
          <a:p>
            <a:r>
              <a:rPr lang="zh-CN" altLang="en-US" sz="4000" b="1" spc="300">
                <a:solidFill>
                  <a:schemeClr val="accent1"/>
                </a:solidFill>
                <a:latin typeface="+mn-ea"/>
                <a:sym typeface="思源宋体" panose="02020700000000000000" pitchFamily="18" charset="-122"/>
              </a:rPr>
              <a:t>如何维护民族团结</a:t>
            </a:r>
            <a:endParaRPr lang="zh-CN" altLang="en-US" sz="4000" b="1" spc="300">
              <a:solidFill>
                <a:schemeClr val="accent1"/>
              </a:solidFill>
              <a:latin typeface="+mn-ea"/>
              <a:sym typeface="思源宋体" panose="02020700000000000000" pitchFamily="18" charset="-122"/>
            </a:endParaRPr>
          </a:p>
        </p:txBody>
      </p:sp>
      <p:sp>
        <p:nvSpPr>
          <p:cNvPr id="27" name="文本框 26"/>
          <p:cNvSpPr txBox="1"/>
          <p:nvPr/>
        </p:nvSpPr>
        <p:spPr>
          <a:xfrm>
            <a:off x="2362200" y="1101864"/>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第三章</a:t>
            </a:r>
            <a:endParaRPr lang="zh-CN" altLang="en-US" sz="4000">
              <a:solidFill>
                <a:schemeClr val="accent1"/>
              </a:solidFill>
              <a:latin typeface="+mn-ea"/>
              <a:sym typeface="思源宋体" panose="02020700000000000000" pitchFamily="18" charset="-122"/>
            </a:endParaRPr>
          </a:p>
        </p:txBody>
      </p:sp>
      <p:sp>
        <p:nvSpPr>
          <p:cNvPr id="28" name="矩形 27"/>
          <p:cNvSpPr/>
          <p:nvPr/>
        </p:nvSpPr>
        <p:spPr>
          <a:xfrm>
            <a:off x="2362200"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endParaRPr lang="en-US" altLang="zh-CN" sz="1050">
              <a:solidFill>
                <a:schemeClr val="accent1"/>
              </a:solidFill>
            </a:endParaRPr>
          </a:p>
        </p:txBody>
      </p:sp>
      <p:pic>
        <p:nvPicPr>
          <p:cNvPr id="2" name="图片 1"/>
          <p:cNvPicPr>
            <a:picLocks noChangeAspect="1"/>
          </p:cNvPicPr>
          <p:nvPr/>
        </p:nvPicPr>
        <p:blipFill>
          <a:blip r:embed="rId5">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fallOve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039128" y="1432662"/>
            <a:ext cx="4512774" cy="300082"/>
          </a:xfrm>
          <a:prstGeom prst="rect">
            <a:avLst/>
          </a:prstGeom>
        </p:spPr>
        <p:txBody>
          <a:bodyPr wrap="none">
            <a:spAutoFit/>
          </a:bodyPr>
          <a:lstStyle/>
          <a:p>
            <a:pPr defTabSz="913130"/>
            <a:r>
              <a:rPr lang="zh-CN" altLang="en-US" sz="1350">
                <a:latin typeface="微软雅黑" panose="020B0503020204020204" pitchFamily="34" charset="-122"/>
                <a:ea typeface="微软雅黑" panose="020B0503020204020204" pitchFamily="34" charset="-122"/>
              </a:rPr>
              <a:t>自觉做到尊重各民族的宗教信仰，风俗习惯和语言文字。</a:t>
            </a:r>
            <a:endParaRPr lang="zh-CN" altLang="en-US" sz="1350">
              <a:latin typeface="微软雅黑" panose="020B0503020204020204" pitchFamily="34" charset="-122"/>
              <a:ea typeface="微软雅黑" panose="020B0503020204020204" pitchFamily="34" charset="-122"/>
            </a:endParaRPr>
          </a:p>
        </p:txBody>
      </p:sp>
      <p:sp>
        <p:nvSpPr>
          <p:cNvPr id="11" name="矩形 10"/>
          <p:cNvSpPr/>
          <p:nvPr/>
        </p:nvSpPr>
        <p:spPr>
          <a:xfrm>
            <a:off x="1019135" y="1352550"/>
            <a:ext cx="4453218"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14" name="矩形 13"/>
          <p:cNvSpPr/>
          <p:nvPr/>
        </p:nvSpPr>
        <p:spPr>
          <a:xfrm>
            <a:off x="1019135" y="2015882"/>
            <a:ext cx="4453219"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通过学习，认识到维护民族团结是我们每一个公民应尽的责任和义务。</a:t>
            </a:r>
            <a:endParaRPr lang="zh-CN" altLang="en-US" sz="1350">
              <a:latin typeface="微软雅黑" panose="020B0503020204020204" pitchFamily="34" charset="-122"/>
              <a:ea typeface="微软雅黑" panose="020B0503020204020204" pitchFamily="34" charset="-122"/>
            </a:endParaRPr>
          </a:p>
        </p:txBody>
      </p:sp>
      <p:sp>
        <p:nvSpPr>
          <p:cNvPr id="15" name="矩形 14"/>
          <p:cNvSpPr/>
          <p:nvPr/>
        </p:nvSpPr>
        <p:spPr>
          <a:xfrm>
            <a:off x="1019135" y="2043491"/>
            <a:ext cx="4453219"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18" name="矩形 17"/>
          <p:cNvSpPr/>
          <p:nvPr/>
        </p:nvSpPr>
        <p:spPr>
          <a:xfrm>
            <a:off x="1023434" y="2602198"/>
            <a:ext cx="4448920"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发现有人进行民族分裂、民族破坏活动，应及时向有关部报告。</a:t>
            </a:r>
            <a:endParaRPr lang="zh-CN" altLang="en-US" sz="1350">
              <a:latin typeface="微软雅黑" panose="020B0503020204020204" pitchFamily="34" charset="-122"/>
              <a:ea typeface="微软雅黑" panose="020B0503020204020204" pitchFamily="34" charset="-122"/>
            </a:endParaRPr>
          </a:p>
        </p:txBody>
      </p:sp>
      <p:sp>
        <p:nvSpPr>
          <p:cNvPr id="19" name="矩形 18"/>
          <p:cNvSpPr/>
          <p:nvPr/>
        </p:nvSpPr>
        <p:spPr>
          <a:xfrm>
            <a:off x="1019135" y="2629808"/>
            <a:ext cx="4453219"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22" name="矩形 21"/>
          <p:cNvSpPr/>
          <p:nvPr/>
        </p:nvSpPr>
        <p:spPr>
          <a:xfrm>
            <a:off x="1023434" y="3236398"/>
            <a:ext cx="4311721"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在学校生活中，各民族同学之间要互相关心</a:t>
            </a:r>
            <a:r>
              <a:rPr lang="en-US" altLang="zh-CN" sz="1350">
                <a:latin typeface="微软雅黑" panose="020B0503020204020204" pitchFamily="34" charset="-122"/>
                <a:ea typeface="微软雅黑" panose="020B0503020204020204" pitchFamily="34" charset="-122"/>
              </a:rPr>
              <a:t>,</a:t>
            </a:r>
            <a:r>
              <a:rPr lang="zh-CN" altLang="en-US" sz="1350">
                <a:latin typeface="微软雅黑" panose="020B0503020204020204" pitchFamily="34" charset="-122"/>
                <a:ea typeface="微软雅黑" panose="020B0503020204020204" pitchFamily="34" charset="-122"/>
              </a:rPr>
              <a:t>互相帮助，积极宣传党和国家的民族政策等。</a:t>
            </a:r>
            <a:endParaRPr lang="zh-CN" altLang="en-US" sz="1350">
              <a:latin typeface="微软雅黑" panose="020B0503020204020204" pitchFamily="34" charset="-122"/>
              <a:ea typeface="微软雅黑" panose="020B0503020204020204" pitchFamily="34" charset="-122"/>
            </a:endParaRPr>
          </a:p>
        </p:txBody>
      </p:sp>
      <p:sp>
        <p:nvSpPr>
          <p:cNvPr id="23" name="矩形 22"/>
          <p:cNvSpPr/>
          <p:nvPr/>
        </p:nvSpPr>
        <p:spPr>
          <a:xfrm>
            <a:off x="1019135" y="3210713"/>
            <a:ext cx="4453219" cy="484749"/>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26" name="矩形 25"/>
          <p:cNvSpPr/>
          <p:nvPr/>
        </p:nvSpPr>
        <p:spPr>
          <a:xfrm>
            <a:off x="1023434" y="3929355"/>
            <a:ext cx="4615366" cy="300082"/>
          </a:xfrm>
          <a:prstGeom prst="rect">
            <a:avLst/>
          </a:prstGeom>
        </p:spPr>
        <p:txBody>
          <a:bodyPr wrap="none">
            <a:spAutoFit/>
          </a:bodyPr>
          <a:lstStyle/>
          <a:p>
            <a:pPr defTabSz="913130"/>
            <a:r>
              <a:rPr lang="zh-CN" altLang="en-US" sz="1350">
                <a:latin typeface="微软雅黑" panose="020B0503020204020204" pitchFamily="34" charset="-122"/>
                <a:ea typeface="微软雅黑" panose="020B0503020204020204" pitchFamily="34" charset="-122"/>
              </a:rPr>
              <a:t>坚决拥护我国的民族政策，坚决反对  “疆独“藏独斗争。</a:t>
            </a:r>
            <a:endParaRPr lang="zh-CN" altLang="en-US" sz="1350">
              <a:latin typeface="微软雅黑" panose="020B0503020204020204" pitchFamily="34" charset="-122"/>
              <a:ea typeface="微软雅黑" panose="020B0503020204020204" pitchFamily="34" charset="-122"/>
            </a:endParaRPr>
          </a:p>
        </p:txBody>
      </p:sp>
      <p:sp>
        <p:nvSpPr>
          <p:cNvPr id="27" name="矩形 26"/>
          <p:cNvSpPr/>
          <p:nvPr/>
        </p:nvSpPr>
        <p:spPr>
          <a:xfrm>
            <a:off x="1019136" y="3849243"/>
            <a:ext cx="4453220"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172200" y="1047750"/>
            <a:ext cx="2085926" cy="3467100"/>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500"/>
                                        <p:tgtEl>
                                          <p:spTgt spid="18"/>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500"/>
                                        <p:tgtEl>
                                          <p:spTgt spid="23"/>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left)">
                                      <p:cBhvr>
                                        <p:cTn id="4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4" grpId="0"/>
      <p:bldP spid="15" grpId="0" animBg="1"/>
      <p:bldP spid="18" grpId="0"/>
      <p:bldP spid="19" grpId="0" animBg="1"/>
      <p:bldP spid="22" grpId="0"/>
      <p:bldP spid="23" grpId="0" animBg="1"/>
      <p:bldP spid="26" grpId="0"/>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1"/>
          <p:cNvSpPr>
            <a:spLocks noChangeArrowheads="1"/>
          </p:cNvSpPr>
          <p:nvPr/>
        </p:nvSpPr>
        <p:spPr bwMode="auto">
          <a:xfrm>
            <a:off x="1143000" y="1519769"/>
            <a:ext cx="4852385" cy="271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花红你是哪一朵？柳绿我是哪一棵？</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不用我来问，不用你来说 ，花红柳绿都是春色。</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山青你是哪一座？水秀我是哪条河？</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不用你来问 ，不用我来说，山清水秀都是欢歌。</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家是一个家 ，国是大中国。</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家和万事兴 ，有你也有我。</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家是一个家 ，国是大中国。</a:t>
            </a:r>
            <a:endParaRPr lang="en-US" altLang="zh-CN"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791200" y="1123950"/>
            <a:ext cx="2584688" cy="3505200"/>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3"/>
          <a:stretch>
            <a:fillRect/>
          </a:stretch>
        </p:blipFill>
        <p:spPr>
          <a:xfrm>
            <a:off x="6248400" y="-656"/>
            <a:ext cx="2895599" cy="965199"/>
          </a:xfrm>
          <a:prstGeom prst="rect">
            <a:avLst/>
          </a:prstGeom>
        </p:spPr>
      </p:pic>
      <p:pic>
        <p:nvPicPr>
          <p:cNvPr id="3" name="图片 2"/>
          <p:cNvPicPr>
            <a:picLocks noChangeAspect="1"/>
          </p:cNvPicPr>
          <p:nvPr/>
        </p:nvPicPr>
        <p:blipFill>
          <a:blip r:embed="rId4"/>
          <a:stretch>
            <a:fillRect/>
          </a:stretch>
        </p:blipFill>
        <p:spPr>
          <a:xfrm>
            <a:off x="5943600" y="2390992"/>
            <a:ext cx="2390333" cy="2314357"/>
          </a:xfrm>
          <a:prstGeom prst="rect">
            <a:avLst/>
          </a:prstGeom>
        </p:spPr>
      </p:pic>
      <p:sp>
        <p:nvSpPr>
          <p:cNvPr id="15" name="文本框 14"/>
          <p:cNvSpPr txBox="1"/>
          <p:nvPr/>
        </p:nvSpPr>
        <p:spPr>
          <a:xfrm>
            <a:off x="1676400" y="971550"/>
            <a:ext cx="1084113" cy="1323439"/>
          </a:xfrm>
          <a:prstGeom prst="rect">
            <a:avLst/>
          </a:prstGeom>
          <a:noFill/>
        </p:spPr>
        <p:txBody>
          <a:bodyPr wrap="square" rtlCol="0">
            <a:spAutoFit/>
          </a:bodyPr>
          <a:lstStyle/>
          <a:p>
            <a:pPr algn="ctr"/>
            <a:r>
              <a:rPr lang="zh-CN" altLang="en-US" sz="4000" b="1" dirty="0">
                <a:solidFill>
                  <a:schemeClr val="accent1"/>
                </a:solidFill>
                <a:latin typeface="+mn-ea"/>
                <a:sym typeface="思源宋体" panose="02020700000000000000" pitchFamily="18" charset="-122"/>
              </a:rPr>
              <a:t>目</a:t>
            </a:r>
            <a:endParaRPr lang="en-US" altLang="zh-CN" sz="4000" b="1" dirty="0">
              <a:solidFill>
                <a:schemeClr val="accent1"/>
              </a:solidFill>
              <a:latin typeface="+mn-ea"/>
              <a:sym typeface="思源宋体" panose="02020700000000000000" pitchFamily="18" charset="-122"/>
            </a:endParaRPr>
          </a:p>
          <a:p>
            <a:pPr algn="ctr"/>
            <a:r>
              <a:rPr lang="zh-CN" altLang="en-US" sz="4000" b="1" dirty="0">
                <a:solidFill>
                  <a:schemeClr val="accent1"/>
                </a:solidFill>
                <a:latin typeface="+mn-ea"/>
                <a:sym typeface="思源宋体" panose="02020700000000000000" pitchFamily="18" charset="-122"/>
              </a:rPr>
              <a:t>录</a:t>
            </a:r>
            <a:endParaRPr lang="zh-CN" altLang="en-US" sz="4000" b="1" dirty="0">
              <a:solidFill>
                <a:schemeClr val="accent1"/>
              </a:solidFill>
              <a:latin typeface="+mn-ea"/>
              <a:sym typeface="思源宋体" panose="02020700000000000000" pitchFamily="18" charset="-122"/>
            </a:endParaRPr>
          </a:p>
        </p:txBody>
      </p:sp>
      <p:grpSp>
        <p:nvGrpSpPr>
          <p:cNvPr id="7" name="组合 6"/>
          <p:cNvGrpSpPr/>
          <p:nvPr/>
        </p:nvGrpSpPr>
        <p:grpSpPr>
          <a:xfrm>
            <a:off x="2819400" y="1110781"/>
            <a:ext cx="3096068" cy="467851"/>
            <a:chOff x="2982558" y="1189499"/>
            <a:chExt cx="3096068" cy="467851"/>
          </a:xfrm>
        </p:grpSpPr>
        <p:sp>
          <p:nvSpPr>
            <p:cNvPr id="6" name="圆角矩形 5"/>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 name="椭圆 3"/>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25"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dirty="0">
                  <a:solidFill>
                    <a:schemeClr val="accent1"/>
                  </a:solidFill>
                  <a:latin typeface="+mn-ea"/>
                  <a:sym typeface="思源宋体" panose="02020700000000000000" pitchFamily="18" charset="-122"/>
                </a:rPr>
                <a:t>认识我国的民族政策</a:t>
              </a:r>
              <a:endParaRPr lang="zh-CN" altLang="en-US" b="1" dirty="0">
                <a:solidFill>
                  <a:schemeClr val="accent1"/>
                </a:solidFill>
                <a:latin typeface="+mn-ea"/>
                <a:sym typeface="思源宋体" panose="02020700000000000000" pitchFamily="18" charset="-122"/>
              </a:endParaRPr>
            </a:p>
          </p:txBody>
        </p:sp>
        <p:sp>
          <p:nvSpPr>
            <p:cNvPr id="22"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a:solidFill>
                    <a:srgbClr val="FDFDFD"/>
                  </a:solidFill>
                  <a:latin typeface="+mn-ea"/>
                  <a:sym typeface="思源宋体" panose="02020700000000000000" pitchFamily="18" charset="-122"/>
                </a:rPr>
                <a:t>01</a:t>
              </a:r>
              <a:endParaRPr lang="zh-CN" altLang="en-US" b="1">
                <a:solidFill>
                  <a:srgbClr val="FDFDFD"/>
                </a:solidFill>
                <a:latin typeface="+mn-ea"/>
                <a:sym typeface="思源宋体" panose="02020700000000000000" pitchFamily="18" charset="-122"/>
              </a:endParaRPr>
            </a:p>
          </p:txBody>
        </p:sp>
      </p:grpSp>
      <p:grpSp>
        <p:nvGrpSpPr>
          <p:cNvPr id="37" name="组合 36"/>
          <p:cNvGrpSpPr/>
          <p:nvPr/>
        </p:nvGrpSpPr>
        <p:grpSpPr>
          <a:xfrm>
            <a:off x="2819400" y="2102640"/>
            <a:ext cx="3096068" cy="467851"/>
            <a:chOff x="2982558" y="1189499"/>
            <a:chExt cx="3096068" cy="467851"/>
          </a:xfrm>
        </p:grpSpPr>
        <p:sp>
          <p:nvSpPr>
            <p:cNvPr id="38" name="圆角矩形 37"/>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39" name="椭圆 38"/>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0"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dirty="0">
                  <a:solidFill>
                    <a:schemeClr val="accent1"/>
                  </a:solidFill>
                  <a:latin typeface="+mn-ea"/>
                  <a:sym typeface="思源宋体" panose="02020700000000000000" pitchFamily="18" charset="-122"/>
                </a:rPr>
                <a:t>听故事</a:t>
              </a:r>
              <a:r>
                <a:rPr lang="en-US" altLang="zh-CN" b="1" dirty="0">
                  <a:solidFill>
                    <a:schemeClr val="accent1"/>
                  </a:solidFill>
                  <a:latin typeface="+mn-ea"/>
                  <a:sym typeface="思源宋体" panose="02020700000000000000" pitchFamily="18" charset="-122"/>
                </a:rPr>
                <a:t>·</a:t>
              </a:r>
              <a:r>
                <a:rPr lang="zh-CN" altLang="en-US" b="1" dirty="0">
                  <a:solidFill>
                    <a:schemeClr val="accent1"/>
                  </a:solidFill>
                  <a:latin typeface="+mn-ea"/>
                  <a:sym typeface="思源宋体" panose="02020700000000000000" pitchFamily="18" charset="-122"/>
                </a:rPr>
                <a:t>学楷模</a:t>
              </a:r>
              <a:endParaRPr lang="zh-CN" altLang="en-US" b="1" dirty="0">
                <a:solidFill>
                  <a:schemeClr val="accent1"/>
                </a:solidFill>
                <a:latin typeface="+mn-ea"/>
                <a:sym typeface="思源宋体" panose="02020700000000000000" pitchFamily="18" charset="-122"/>
              </a:endParaRPr>
            </a:p>
          </p:txBody>
        </p:sp>
        <p:sp>
          <p:nvSpPr>
            <p:cNvPr id="41"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dirty="0">
                  <a:solidFill>
                    <a:srgbClr val="FDFDFD"/>
                  </a:solidFill>
                  <a:latin typeface="+mn-ea"/>
                  <a:sym typeface="思源宋体" panose="02020700000000000000" pitchFamily="18" charset="-122"/>
                </a:rPr>
                <a:t>02</a:t>
              </a:r>
              <a:endParaRPr lang="zh-CN" altLang="en-US" b="1" dirty="0">
                <a:solidFill>
                  <a:srgbClr val="FDFDFD"/>
                </a:solidFill>
                <a:latin typeface="+mn-ea"/>
                <a:sym typeface="思源宋体" panose="02020700000000000000" pitchFamily="18" charset="-122"/>
              </a:endParaRPr>
            </a:p>
          </p:txBody>
        </p:sp>
      </p:grpSp>
      <p:grpSp>
        <p:nvGrpSpPr>
          <p:cNvPr id="42" name="组合 41"/>
          <p:cNvGrpSpPr/>
          <p:nvPr/>
        </p:nvGrpSpPr>
        <p:grpSpPr>
          <a:xfrm>
            <a:off x="2819400" y="3094499"/>
            <a:ext cx="3096068" cy="467851"/>
            <a:chOff x="2982558" y="1189499"/>
            <a:chExt cx="3096068" cy="467851"/>
          </a:xfrm>
        </p:grpSpPr>
        <p:sp>
          <p:nvSpPr>
            <p:cNvPr id="43" name="圆角矩形 42"/>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4" name="椭圆 43"/>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5"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a:solidFill>
                    <a:schemeClr val="accent1"/>
                  </a:solidFill>
                  <a:latin typeface="+mn-ea"/>
                  <a:sym typeface="思源宋体" panose="02020700000000000000" pitchFamily="18" charset="-122"/>
                </a:rPr>
                <a:t>如何维护民族团结</a:t>
              </a:r>
              <a:endParaRPr lang="zh-CN" altLang="en-US" b="1">
                <a:solidFill>
                  <a:schemeClr val="accent1"/>
                </a:solidFill>
                <a:latin typeface="+mn-ea"/>
                <a:sym typeface="思源宋体" panose="02020700000000000000" pitchFamily="18" charset="-122"/>
              </a:endParaRPr>
            </a:p>
          </p:txBody>
        </p:sp>
        <p:sp>
          <p:nvSpPr>
            <p:cNvPr id="46"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a:solidFill>
                    <a:srgbClr val="FDFDFD"/>
                  </a:solidFill>
                  <a:latin typeface="+mn-ea"/>
                  <a:sym typeface="思源宋体" panose="02020700000000000000" pitchFamily="18" charset="-122"/>
                </a:rPr>
                <a:t>03</a:t>
              </a:r>
              <a:endParaRPr lang="zh-CN" altLang="en-US" b="1">
                <a:solidFill>
                  <a:srgbClr val="FDFDFD"/>
                </a:solidFill>
                <a:latin typeface="+mn-ea"/>
                <a:sym typeface="思源宋体" panose="02020700000000000000" pitchFamily="18" charset="-122"/>
              </a:endParaRPr>
            </a:p>
          </p:txBody>
        </p:sp>
      </p:grpSp>
      <p:pic>
        <p:nvPicPr>
          <p:cNvPr id="8" name="图片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76400" y="2883926"/>
            <a:ext cx="1066006" cy="1445654"/>
          </a:xfrm>
          <a:prstGeom prst="rect">
            <a:avLst/>
          </a:prstGeom>
        </p:spPr>
      </p:pic>
      <p:sp>
        <p:nvSpPr>
          <p:cNvPr id="26" name="TextBox 4"/>
          <p:cNvSpPr txBox="1"/>
          <p:nvPr/>
        </p:nvSpPr>
        <p:spPr>
          <a:xfrm>
            <a:off x="0" y="5"/>
            <a:ext cx="453650" cy="999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rPr>
              <a:t>行业</a:t>
            </a:r>
            <a:r>
              <a:rPr lang="en-US" altLang="zh-CN" sz="100">
                <a:solidFill>
                  <a:schemeClr val="tx1">
                    <a:alpha val="0"/>
                  </a:schemeClr>
                </a:solidFill>
                <a:latin typeface="微软雅黑" panose="020B0503020204020204" pitchFamily="34" charset="-122"/>
                <a:ea typeface="微软雅黑" panose="020B0503020204020204" pitchFamily="34" charset="-122"/>
              </a:rPr>
              <a:t>PPT</a:t>
            </a:r>
            <a:r>
              <a:rPr lang="zh-CN" altLang="en-US" sz="100">
                <a:solidFill>
                  <a:schemeClr val="tx1">
                    <a:alpha val="0"/>
                  </a:schemeClr>
                </a:solidFill>
                <a:latin typeface="微软雅黑" panose="020B0503020204020204" pitchFamily="34" charset="-122"/>
                <a:ea typeface="微软雅黑" panose="020B0503020204020204" pitchFamily="34" charset="-12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endParaRPr lang="en-US" altLang="zh-CN" sz="100">
              <a:solidFill>
                <a:schemeClr val="tx1">
                  <a:alpha val="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animEffect transition="in" filter="fade">
                                      <p:cBhvr>
                                        <p:cTn id="43" dur="500"/>
                                        <p:tgtEl>
                                          <p:spTgt spid="7"/>
                                        </p:tgtEl>
                                      </p:cBhvr>
                                    </p:animEffect>
                                  </p:childTnLst>
                                </p:cTn>
                              </p:par>
                              <p:par>
                                <p:cTn id="44" presetID="53" presetClass="entr" presetSubtype="16"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500" fill="hold"/>
                                        <p:tgtEl>
                                          <p:spTgt spid="37"/>
                                        </p:tgtEl>
                                        <p:attrNameLst>
                                          <p:attrName>ppt_w</p:attrName>
                                        </p:attrNameLst>
                                      </p:cBhvr>
                                      <p:tavLst>
                                        <p:tav tm="0">
                                          <p:val>
                                            <p:fltVal val="0"/>
                                          </p:val>
                                        </p:tav>
                                        <p:tav tm="100000">
                                          <p:val>
                                            <p:strVal val="#ppt_w"/>
                                          </p:val>
                                        </p:tav>
                                      </p:tavLst>
                                    </p:anim>
                                    <p:anim calcmode="lin" valueType="num">
                                      <p:cBhvr>
                                        <p:cTn id="47" dur="500" fill="hold"/>
                                        <p:tgtEl>
                                          <p:spTgt spid="37"/>
                                        </p:tgtEl>
                                        <p:attrNameLst>
                                          <p:attrName>ppt_h</p:attrName>
                                        </p:attrNameLst>
                                      </p:cBhvr>
                                      <p:tavLst>
                                        <p:tav tm="0">
                                          <p:val>
                                            <p:fltVal val="0"/>
                                          </p:val>
                                        </p:tav>
                                        <p:tav tm="100000">
                                          <p:val>
                                            <p:strVal val="#ppt_h"/>
                                          </p:val>
                                        </p:tav>
                                      </p:tavLst>
                                    </p:anim>
                                    <p:animEffect transition="in" filter="fade">
                                      <p:cBhvr>
                                        <p:cTn id="48" dur="500"/>
                                        <p:tgtEl>
                                          <p:spTgt spid="37"/>
                                        </p:tgtEl>
                                      </p:cBhvr>
                                    </p:animEffect>
                                  </p:childTnLst>
                                </p:cTn>
                              </p:par>
                              <p:par>
                                <p:cTn id="49" presetID="53" presetClass="entr" presetSubtype="16"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1"/>
          <p:cNvSpPr>
            <a:spLocks noChangeArrowheads="1"/>
          </p:cNvSpPr>
          <p:nvPr/>
        </p:nvSpPr>
        <p:spPr bwMode="auto">
          <a:xfrm>
            <a:off x="3031371" y="1504950"/>
            <a:ext cx="5266722" cy="27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都是一家人 ，不分你和我。</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相扶风雨中， 危难见真情。</a:t>
            </a:r>
            <a:endParaRPr lang="en-US" altLang="zh-CN"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疾风知劲草 ，烈火炼真金，你我一家人 ，爱</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才那样深。你我一家人 情才那样真。</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温暖驱寒冷， 真爱换真心，</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同在蓝天下 都是一家人。同是一颗心， 同是一条根</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幸福伴祥和 ，都是一家人 。</a:t>
            </a:r>
            <a:endPar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90600" y="1123950"/>
            <a:ext cx="1964571" cy="3276600"/>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721892"/>
            <a:ext cx="6248400" cy="1697458"/>
          </a:xfrm>
          <a:prstGeom prst="rect">
            <a:avLst/>
          </a:prstGeom>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1360" y="3638550"/>
            <a:ext cx="3564640" cy="1071363"/>
          </a:xfrm>
          <a:prstGeom prst="rect">
            <a:avLst/>
          </a:prstGeom>
        </p:spPr>
      </p:pic>
      <p:sp>
        <p:nvSpPr>
          <p:cNvPr id="13" name="PA_库_文本框 9"/>
          <p:cNvSpPr txBox="1"/>
          <p:nvPr>
            <p:custDataLst>
              <p:tags r:id="rId4"/>
            </p:custDataLst>
          </p:nvPr>
        </p:nvSpPr>
        <p:spPr>
          <a:xfrm>
            <a:off x="2895600" y="3337827"/>
            <a:ext cx="3259840" cy="300723"/>
          </a:xfrm>
          <a:prstGeom prst="rect">
            <a:avLst/>
          </a:prstGeom>
          <a:noFill/>
        </p:spPr>
        <p:txBody>
          <a:bodyPr wrap="square" rtlCol="0">
            <a:spAutoFit/>
          </a:bodyPr>
          <a:lstStyle/>
          <a:p>
            <a:pPr algn="ctr">
              <a:lnSpc>
                <a:spcPts val="1575"/>
              </a:lnSpc>
            </a:pPr>
            <a:r>
              <a:rPr lang="zh-CN" altLang="en-US" sz="1500" spc="600">
                <a:solidFill>
                  <a:schemeClr val="accent1"/>
                </a:solidFill>
                <a:latin typeface="+mn-ea"/>
                <a:cs typeface="+mn-ea"/>
                <a:sym typeface="+mn-lt"/>
              </a:rPr>
              <a:t>演示完毕感谢您的观看</a:t>
            </a:r>
            <a:endParaRPr lang="en-US" altLang="zh-CN" sz="1500" spc="600">
              <a:solidFill>
                <a:schemeClr val="accent1"/>
              </a:solidFill>
              <a:latin typeface="+mn-ea"/>
              <a:cs typeface="+mn-ea"/>
              <a:sym typeface="+mn-lt"/>
            </a:endParaRPr>
          </a:p>
        </p:txBody>
      </p:sp>
      <p:grpSp>
        <p:nvGrpSpPr>
          <p:cNvPr id="19" name="组合 18"/>
          <p:cNvGrpSpPr/>
          <p:nvPr/>
        </p:nvGrpSpPr>
        <p:grpSpPr>
          <a:xfrm>
            <a:off x="1905000" y="2252674"/>
            <a:ext cx="5416868" cy="471476"/>
            <a:chOff x="1905000" y="2132548"/>
            <a:chExt cx="5416868" cy="471476"/>
          </a:xfrm>
        </p:grpSpPr>
        <p:sp>
          <p:nvSpPr>
            <p:cNvPr id="14" name="矩形 13"/>
            <p:cNvSpPr/>
            <p:nvPr/>
          </p:nvSpPr>
          <p:spPr>
            <a:xfrm>
              <a:off x="1905000" y="2132548"/>
              <a:ext cx="5416868" cy="471476"/>
            </a:xfrm>
            <a:prstGeom prst="rect">
              <a:avLst/>
            </a:prstGeom>
          </p:spPr>
          <p:txBody>
            <a:bodyPr wrap="none">
              <a:spAutoFit/>
            </a:bodyPr>
            <a:lstStyle/>
            <a:p>
              <a:pPr>
                <a:lnSpc>
                  <a:spcPct val="130000"/>
                </a:lnSpc>
              </a:pPr>
              <a:r>
                <a:rPr lang="zh-CN" altLang="en-US" sz="2100" b="1" spc="300" dirty="0">
                  <a:solidFill>
                    <a:schemeClr val="accent1"/>
                  </a:solidFill>
                  <a:latin typeface="+mn-ea"/>
                  <a:sym typeface="思源宋体" panose="02020700000000000000" pitchFamily="18" charset="-122"/>
                </a:rPr>
                <a:t>民族大团结认同中国特色社会主义道路</a:t>
              </a:r>
              <a:endParaRPr lang="zh-CN" altLang="en-US" sz="2100" b="1" spc="300" dirty="0">
                <a:solidFill>
                  <a:schemeClr val="accent1"/>
                </a:solidFill>
                <a:latin typeface="+mn-ea"/>
                <a:sym typeface="思源宋体" panose="02020700000000000000" pitchFamily="18" charset="-122"/>
              </a:endParaRPr>
            </a:p>
          </p:txBody>
        </p:sp>
        <p:cxnSp>
          <p:nvCxnSpPr>
            <p:cNvPr id="17" name="直接连接符 16"/>
            <p:cNvCxnSpPr/>
            <p:nvPr/>
          </p:nvCxnSpPr>
          <p:spPr>
            <a:xfrm>
              <a:off x="1981200" y="2571750"/>
              <a:ext cx="514820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705314" y="2795885"/>
            <a:ext cx="5686086" cy="461665"/>
          </a:xfrm>
          <a:prstGeom prst="rect">
            <a:avLst/>
          </a:prstGeom>
        </p:spPr>
        <p:txBody>
          <a:bodyPr wrap="square">
            <a:spAutoFit/>
          </a:bodyPr>
          <a:lstStyle/>
          <a:p>
            <a:pPr algn="ctr"/>
            <a:r>
              <a:rPr lang="zh-CN" altLang="en-US" sz="1200">
                <a:solidFill>
                  <a:schemeClr val="accent1"/>
                </a:solidFill>
              </a:rPr>
              <a:t>national unity identifies with the road of socialism with chinese characteristics</a:t>
            </a:r>
            <a:endParaRPr lang="en-US" altLang="zh-CN" sz="1200">
              <a:solidFill>
                <a:schemeClr val="accent1"/>
              </a:solidFill>
            </a:endParaRPr>
          </a:p>
          <a:p>
            <a:pPr algn="ctr"/>
            <a:r>
              <a:rPr lang="zh-CN" altLang="en-US" sz="1200">
                <a:solidFill>
                  <a:schemeClr val="accent1"/>
                </a:solidFill>
              </a:rPr>
              <a:t>identifies with the road of socialism with</a:t>
            </a:r>
            <a:endParaRPr lang="zh-CN" altLang="en-US" sz="1200">
              <a:solidFill>
                <a:schemeClr val="accent1"/>
              </a:solidFill>
            </a:endParaRPr>
          </a:p>
        </p:txBody>
      </p:sp>
      <p:pic>
        <p:nvPicPr>
          <p:cNvPr id="21" name="图片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6"/>
          <a:stretch>
            <a:fillRect/>
          </a:stretch>
        </p:blipFill>
        <p:spPr>
          <a:xfrm>
            <a:off x="6248400" y="-656"/>
            <a:ext cx="2895599" cy="965199"/>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12"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0-#ppt_w/2"/>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inVertic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3"/>
          <a:stretch>
            <a:fillRect/>
          </a:stretch>
        </p:blipFill>
        <p:spPr>
          <a:xfrm>
            <a:off x="6248400" y="-656"/>
            <a:ext cx="2895599" cy="965199"/>
          </a:xfrm>
          <a:prstGeom prst="rect">
            <a:avLst/>
          </a:prstGeom>
        </p:spPr>
      </p:pic>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20084" y="1733550"/>
            <a:ext cx="4354077" cy="646331"/>
          </a:xfrm>
          <a:prstGeom prst="rect">
            <a:avLst/>
          </a:prstGeom>
          <a:noFill/>
        </p:spPr>
        <p:txBody>
          <a:bodyPr wrap="none" rtlCol="0">
            <a:spAutoFit/>
          </a:bodyPr>
          <a:lstStyle/>
          <a:p>
            <a:pPr algn="ctr"/>
            <a:r>
              <a:rPr lang="zh-CN" altLang="en-US" sz="3600" b="1">
                <a:solidFill>
                  <a:schemeClr val="accent1"/>
                </a:solidFill>
                <a:latin typeface="+mn-ea"/>
                <a:sym typeface="思源宋体" panose="02020700000000000000" pitchFamily="18" charset="-122"/>
              </a:rPr>
              <a:t>认识我国的民族政策</a:t>
            </a:r>
            <a:endParaRPr lang="zh-CN" altLang="en-US" sz="3600" b="1">
              <a:solidFill>
                <a:schemeClr val="accent1"/>
              </a:solidFill>
              <a:latin typeface="+mn-ea"/>
              <a:sym typeface="思源宋体" panose="02020700000000000000" pitchFamily="18" charset="-122"/>
            </a:endParaRPr>
          </a:p>
        </p:txBody>
      </p:sp>
      <p:sp>
        <p:nvSpPr>
          <p:cNvPr id="27" name="文本框 26"/>
          <p:cNvSpPr txBox="1"/>
          <p:nvPr/>
        </p:nvSpPr>
        <p:spPr>
          <a:xfrm>
            <a:off x="2362200" y="1123950"/>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第一章</a:t>
            </a:r>
            <a:endParaRPr lang="zh-CN" altLang="en-US" sz="4000">
              <a:solidFill>
                <a:schemeClr val="accent1"/>
              </a:solidFill>
              <a:latin typeface="+mn-ea"/>
              <a:sym typeface="思源宋体" panose="02020700000000000000" pitchFamily="18" charset="-122"/>
            </a:endParaRPr>
          </a:p>
        </p:txBody>
      </p:sp>
      <p:sp>
        <p:nvSpPr>
          <p:cNvPr id="28" name="矩形 27"/>
          <p:cNvSpPr/>
          <p:nvPr/>
        </p:nvSpPr>
        <p:spPr>
          <a:xfrm>
            <a:off x="2406962"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endParaRPr lang="en-US" altLang="zh-CN" sz="1050">
              <a:solidFill>
                <a:schemeClr val="accent1"/>
              </a:solidFill>
            </a:endParaRPr>
          </a:p>
        </p:txBody>
      </p:sp>
      <p:pic>
        <p:nvPicPr>
          <p:cNvPr id="2" name="图片 1"/>
          <p:cNvPicPr>
            <a:picLocks noChangeAspect="1"/>
          </p:cNvPicPr>
          <p:nvPr/>
        </p:nvPicPr>
        <p:blipFill>
          <a:blip r:embed="rId5">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wind"/>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60"/>
          <p:cNvSpPr>
            <a:spLocks noChangeArrowheads="1"/>
          </p:cNvSpPr>
          <p:nvPr/>
        </p:nvSpPr>
        <p:spPr bwMode="auto">
          <a:xfrm>
            <a:off x="914400" y="1417967"/>
            <a:ext cx="2502322"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对伟大祖国的认同</a:t>
            </a:r>
            <a:endParaRPr lang="zh-CN" altLang="en-US">
              <a:solidFill>
                <a:schemeClr val="tx1">
                  <a:lumMod val="95000"/>
                  <a:lumOff val="5000"/>
                </a:schemeClr>
              </a:solidFill>
              <a:latin typeface="+mn-ea"/>
              <a:sym typeface="思源宋体" panose="02020700000000000000" pitchFamily="18" charset="-122"/>
            </a:endParaRPr>
          </a:p>
        </p:txBody>
      </p:sp>
      <p:sp>
        <p:nvSpPr>
          <p:cNvPr id="31" name="矩形 60"/>
          <p:cNvSpPr>
            <a:spLocks noChangeArrowheads="1"/>
          </p:cNvSpPr>
          <p:nvPr/>
        </p:nvSpPr>
        <p:spPr bwMode="auto">
          <a:xfrm>
            <a:off x="914400" y="2167445"/>
            <a:ext cx="2502322"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对中华民族的认同</a:t>
            </a:r>
            <a:endParaRPr lang="zh-CN" altLang="en-US">
              <a:solidFill>
                <a:schemeClr val="tx1">
                  <a:lumMod val="95000"/>
                  <a:lumOff val="5000"/>
                </a:schemeClr>
              </a:solidFill>
              <a:latin typeface="+mn-ea"/>
              <a:sym typeface="思源宋体" panose="02020700000000000000" pitchFamily="18" charset="-122"/>
            </a:endParaRPr>
          </a:p>
        </p:txBody>
      </p:sp>
      <p:sp>
        <p:nvSpPr>
          <p:cNvPr id="35" name="矩形 60"/>
          <p:cNvSpPr>
            <a:spLocks noChangeArrowheads="1"/>
          </p:cNvSpPr>
          <p:nvPr/>
        </p:nvSpPr>
        <p:spPr bwMode="auto">
          <a:xfrm>
            <a:off x="914400" y="2916923"/>
            <a:ext cx="2819400"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对中华民族文化的认同</a:t>
            </a:r>
            <a:endParaRPr lang="zh-CN" altLang="en-US">
              <a:solidFill>
                <a:schemeClr val="tx1">
                  <a:lumMod val="95000"/>
                  <a:lumOff val="5000"/>
                </a:schemeClr>
              </a:solidFill>
              <a:latin typeface="+mn-ea"/>
              <a:sym typeface="思源宋体" panose="02020700000000000000" pitchFamily="18" charset="-122"/>
            </a:endParaRPr>
          </a:p>
        </p:txBody>
      </p:sp>
      <p:sp>
        <p:nvSpPr>
          <p:cNvPr id="60" name="矩形 60"/>
          <p:cNvSpPr>
            <a:spLocks noChangeArrowheads="1"/>
          </p:cNvSpPr>
          <p:nvPr/>
        </p:nvSpPr>
        <p:spPr bwMode="auto">
          <a:xfrm>
            <a:off x="914400" y="3666402"/>
            <a:ext cx="3893877"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对中国特色社会主义道路的认同</a:t>
            </a:r>
            <a:endParaRPr lang="zh-CN" altLang="en-US">
              <a:solidFill>
                <a:schemeClr val="tx1">
                  <a:lumMod val="95000"/>
                  <a:lumOff val="5000"/>
                </a:schemeClr>
              </a:solidFill>
              <a:latin typeface="+mn-ea"/>
              <a:sym typeface="思源宋体" panose="02020700000000000000" pitchFamily="18" charset="-122"/>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038600" y="1369548"/>
            <a:ext cx="4559169" cy="2486819"/>
          </a:xfrm>
          <a:prstGeom prst="rect">
            <a:avLst/>
          </a:prstGeom>
        </p:spPr>
      </p:pic>
      <p:sp>
        <p:nvSpPr>
          <p:cNvPr id="3" name="文本框 2"/>
          <p:cNvSpPr txBox="1"/>
          <p:nvPr/>
        </p:nvSpPr>
        <p:spPr>
          <a:xfrm>
            <a:off x="990600" y="1047750"/>
            <a:ext cx="1143000"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left)">
                                      <p:cBhvr>
                                        <p:cTn id="20" dur="500"/>
                                        <p:tgtEl>
                                          <p:spTgt spid="35"/>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60"/>
                                        </p:tgtEl>
                                        <p:attrNameLst>
                                          <p:attrName>style.visibility</p:attrName>
                                        </p:attrNameLst>
                                      </p:cBhvr>
                                      <p:to>
                                        <p:strVal val="visible"/>
                                      </p:to>
                                    </p:set>
                                    <p:animEffect transition="in" filter="wipe(left)">
                                      <p:cBhvr>
                                        <p:cTn id="2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p:bldP spid="35" grpId="0"/>
      <p:bldP spid="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flipH="1">
            <a:off x="1066800" y="1200150"/>
            <a:ext cx="2667000" cy="3467565"/>
          </a:xfrm>
          <a:prstGeom prst="rect">
            <a:avLst/>
          </a:prstGeom>
        </p:spPr>
      </p:pic>
      <p:grpSp>
        <p:nvGrpSpPr>
          <p:cNvPr id="4" name="组合 3"/>
          <p:cNvGrpSpPr/>
          <p:nvPr/>
        </p:nvGrpSpPr>
        <p:grpSpPr>
          <a:xfrm>
            <a:off x="4038600" y="1331262"/>
            <a:ext cx="3352800" cy="3221688"/>
            <a:chOff x="1447800" y="1276350"/>
            <a:chExt cx="2590800" cy="3221688"/>
          </a:xfrm>
        </p:grpSpPr>
        <p:sp>
          <p:nvSpPr>
            <p:cNvPr id="39" name="MH_SubTitle_4"/>
            <p:cNvSpPr/>
            <p:nvPr>
              <p:custDataLst>
                <p:tags r:id="rId2"/>
              </p:custDataLst>
            </p:nvPr>
          </p:nvSpPr>
          <p:spPr>
            <a:xfrm flipH="1">
              <a:off x="2057397" y="1966877"/>
              <a:ext cx="1447806"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文化观</a:t>
              </a:r>
              <a:endPar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40" name="MH_SubTitle_3"/>
            <p:cNvSpPr/>
            <p:nvPr>
              <p:custDataLst>
                <p:tags r:id="rId3"/>
              </p:custDataLst>
            </p:nvPr>
          </p:nvSpPr>
          <p:spPr>
            <a:xfrm flipH="1">
              <a:off x="2057395" y="2657404"/>
              <a:ext cx="1447804"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历史观</a:t>
              </a:r>
              <a:endPar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41" name="MH_SubTitle_2"/>
            <p:cNvSpPr/>
            <p:nvPr>
              <p:custDataLst>
                <p:tags r:id="rId4"/>
              </p:custDataLst>
            </p:nvPr>
          </p:nvSpPr>
          <p:spPr>
            <a:xfrm flipH="1">
              <a:off x="2057397" y="3347931"/>
              <a:ext cx="1447806"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民族观</a:t>
              </a:r>
              <a:endPar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42" name="MH_SubTitle_1"/>
            <p:cNvSpPr/>
            <p:nvPr>
              <p:custDataLst>
                <p:tags r:id="rId5"/>
              </p:custDataLst>
            </p:nvPr>
          </p:nvSpPr>
          <p:spPr>
            <a:xfrm flipH="1">
              <a:off x="2057395" y="4038627"/>
              <a:ext cx="1447804" cy="45941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国家观</a:t>
              </a:r>
              <a:endPar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56" name="MH_SubTitle_3"/>
            <p:cNvSpPr/>
            <p:nvPr>
              <p:custDataLst>
                <p:tags r:id="rId6"/>
              </p:custDataLst>
            </p:nvPr>
          </p:nvSpPr>
          <p:spPr>
            <a:xfrm flipH="1">
              <a:off x="2057395" y="1276350"/>
              <a:ext cx="1447804"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宗教观</a:t>
              </a:r>
              <a:endPar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2" name="圆角矩形 1"/>
            <p:cNvSpPr/>
            <p:nvPr/>
          </p:nvSpPr>
          <p:spPr>
            <a:xfrm>
              <a:off x="1447800" y="1276350"/>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1447800" y="1967174"/>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1447800" y="2657998"/>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1447800" y="3348822"/>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1447800" y="4039647"/>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7"/>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05200" y="1581150"/>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汉族离不开少数民族</a:t>
            </a:r>
            <a:endParaRPr lang="zh-CN" altLang="en-US" sz="2000">
              <a:solidFill>
                <a:schemeClr val="accent1"/>
              </a:solidFill>
              <a:latin typeface="微软雅黑" panose="020B0503020204020204" pitchFamily="34" charset="-122"/>
              <a:ea typeface="微软雅黑" panose="020B0503020204020204" pitchFamily="34" charset="-122"/>
            </a:endParaRPr>
          </a:p>
        </p:txBody>
      </p:sp>
      <p:sp>
        <p:nvSpPr>
          <p:cNvPr id="4" name="矩形 3"/>
          <p:cNvSpPr/>
          <p:nvPr/>
        </p:nvSpPr>
        <p:spPr>
          <a:xfrm>
            <a:off x="3505200" y="2577083"/>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少数民族离不开汉族</a:t>
            </a:r>
            <a:endParaRPr lang="zh-CN" altLang="en-US" sz="2000">
              <a:solidFill>
                <a:schemeClr val="accent1"/>
              </a:solidFill>
              <a:latin typeface="微软雅黑" panose="020B0503020204020204" pitchFamily="34" charset="-122"/>
              <a:ea typeface="微软雅黑" panose="020B0503020204020204" pitchFamily="34" charset="-122"/>
            </a:endParaRPr>
          </a:p>
        </p:txBody>
      </p:sp>
      <p:sp>
        <p:nvSpPr>
          <p:cNvPr id="6" name="矩形 5"/>
          <p:cNvSpPr/>
          <p:nvPr/>
        </p:nvSpPr>
        <p:spPr>
          <a:xfrm>
            <a:off x="3505200" y="3518587"/>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少数民族之间也相互离不开 </a:t>
            </a:r>
            <a:endParaRPr lang="zh-CN" altLang="en-US" sz="2000">
              <a:solidFill>
                <a:schemeClr val="accent1"/>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0311" y="1047750"/>
            <a:ext cx="2588689" cy="3405688"/>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42515" y="3137334"/>
            <a:ext cx="2715085" cy="392242"/>
          </a:xfrm>
          <a:prstGeom prst="rect">
            <a:avLst/>
          </a:prstGeom>
          <a:noFill/>
          <a:ln>
            <a:noFill/>
          </a:ln>
          <a:effectLst/>
        </p:spPr>
        <p:txBody>
          <a:bodyPr wrap="square" lIns="91397" tIns="45698" rIns="91397" bIns="45698">
            <a:spAutoFit/>
          </a:bodyPr>
          <a:lstStyle/>
          <a:p>
            <a:pPr algn="ctr" defTabSz="913130"/>
            <a:r>
              <a:rPr lang="zh-CN" altLang="en-US" sz="1950" b="1">
                <a:solidFill>
                  <a:schemeClr val="accent1"/>
                </a:solidFill>
                <a:latin typeface="Impact" panose="020B0806030902050204"/>
                <a:ea typeface="微软雅黑" panose="020B0503020204020204" pitchFamily="34" charset="-122"/>
              </a:rPr>
              <a:t>遵守党章    加强党性</a:t>
            </a:r>
            <a:endParaRPr lang="zh-CN" altLang="en-US" sz="1950" b="1">
              <a:solidFill>
                <a:schemeClr val="accent1"/>
              </a:solidFill>
              <a:latin typeface="Impact" panose="020B0806030902050204"/>
              <a:ea typeface="微软雅黑" panose="020B0503020204020204" pitchFamily="34" charset="-122"/>
            </a:endParaRPr>
          </a:p>
        </p:txBody>
      </p:sp>
      <p:sp>
        <p:nvSpPr>
          <p:cNvPr id="4" name="矩形 3"/>
          <p:cNvSpPr/>
          <p:nvPr/>
        </p:nvSpPr>
        <p:spPr>
          <a:xfrm>
            <a:off x="1143000" y="3511019"/>
            <a:ext cx="7391400" cy="584731"/>
          </a:xfrm>
          <a:prstGeom prst="rect">
            <a:avLst/>
          </a:prstGeom>
        </p:spPr>
        <p:txBody>
          <a:bodyPr wrap="square" lIns="91397" tIns="45698" rIns="91397" bIns="45698">
            <a:spAutoFit/>
          </a:bodyPr>
          <a:lstStyle/>
          <a:p>
            <a:pPr defTabSz="913130">
              <a:lnSpc>
                <a:spcPct val="200000"/>
              </a:lnSpc>
            </a:pPr>
            <a:r>
              <a:rPr lang="zh-CN" altLang="en-US" sz="1600">
                <a:solidFill>
                  <a:srgbClr val="000000"/>
                </a:solidFill>
                <a:latin typeface="微软雅黑" panose="020B0503020204020204" pitchFamily="34" charset="-122"/>
                <a:ea typeface="微软雅黑" panose="020B0503020204020204" pitchFamily="34" charset="-122"/>
              </a:rPr>
              <a:t>共产党好、社会主义好、伟大祖国好、改革开放好、民族团结好、人民军队好。</a:t>
            </a:r>
            <a:endParaRPr lang="zh-CN" altLang="en-US" sz="1600">
              <a:solidFill>
                <a:srgbClr val="000000"/>
              </a:solidFill>
              <a:latin typeface="微软雅黑" panose="020B0503020204020204" pitchFamily="34" charset="-122"/>
              <a:ea typeface="微软雅黑" panose="020B0503020204020204" pitchFamily="34" charset="-122"/>
            </a:endParaRPr>
          </a:p>
        </p:txBody>
      </p:sp>
      <p:grpSp>
        <p:nvGrpSpPr>
          <p:cNvPr id="36" name="组合 35"/>
          <p:cNvGrpSpPr/>
          <p:nvPr/>
        </p:nvGrpSpPr>
        <p:grpSpPr>
          <a:xfrm>
            <a:off x="1221915" y="1232334"/>
            <a:ext cx="7099300" cy="1676400"/>
            <a:chOff x="977900" y="2647951"/>
            <a:chExt cx="7099300" cy="1676400"/>
          </a:xfrm>
          <a:solidFill>
            <a:schemeClr val="accent1"/>
          </a:solidFill>
        </p:grpSpPr>
        <p:sp>
          <p:nvSpPr>
            <p:cNvPr id="25" name="矩形 24"/>
            <p:cNvSpPr/>
            <p:nvPr/>
          </p:nvSpPr>
          <p:spPr>
            <a:xfrm>
              <a:off x="977900" y="2647951"/>
              <a:ext cx="7023100" cy="1676400"/>
            </a:xfrm>
            <a:prstGeom prst="rect">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defTabSz="913130"/>
              <a:endParaRPr lang="zh-CN" altLang="en-US" sz="1425">
                <a:solidFill>
                  <a:schemeClr val="bg1"/>
                </a:solidFill>
                <a:latin typeface="Impact" panose="020B0806030902050204"/>
                <a:ea typeface="微软雅黑" panose="020B0503020204020204" pitchFamily="34" charset="-122"/>
              </a:endParaRPr>
            </a:p>
          </p:txBody>
        </p:sp>
        <p:sp>
          <p:nvSpPr>
            <p:cNvPr id="26" name="矩形 25"/>
            <p:cNvSpPr/>
            <p:nvPr/>
          </p:nvSpPr>
          <p:spPr>
            <a:xfrm>
              <a:off x="1233206" y="2881011"/>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我国有五十六个民族，五个自治区；</a:t>
              </a:r>
              <a:endParaRPr lang="zh-CN" altLang="en-US" sz="1200" b="1">
                <a:solidFill>
                  <a:schemeClr val="bg1"/>
                </a:solidFill>
                <a:latin typeface="Impact" panose="020B0806030902050204"/>
                <a:ea typeface="微软雅黑" panose="020B0503020204020204" pitchFamily="34" charset="-122"/>
              </a:endParaRPr>
            </a:p>
          </p:txBody>
        </p:sp>
        <p:sp>
          <p:nvSpPr>
            <p:cNvPr id="31" name="矩形 30"/>
            <p:cNvSpPr/>
            <p:nvPr/>
          </p:nvSpPr>
          <p:spPr>
            <a:xfrm>
              <a:off x="1233206" y="3311803"/>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各民族不论大小，地位一律平等；</a:t>
              </a:r>
              <a:endParaRPr lang="zh-CN" altLang="en-US" sz="1200" b="1">
                <a:solidFill>
                  <a:schemeClr val="bg1"/>
                </a:solidFill>
                <a:latin typeface="Impact" panose="020B0806030902050204"/>
                <a:ea typeface="微软雅黑" panose="020B0503020204020204" pitchFamily="34" charset="-122"/>
              </a:endParaRPr>
            </a:p>
          </p:txBody>
        </p:sp>
        <p:sp>
          <p:nvSpPr>
            <p:cNvPr id="32" name="矩形 31"/>
            <p:cNvSpPr/>
            <p:nvPr/>
          </p:nvSpPr>
          <p:spPr>
            <a:xfrm>
              <a:off x="1233206" y="3742596"/>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各民族习俗不同，彼此相互理解和尊重；</a:t>
              </a:r>
              <a:endParaRPr lang="zh-CN" altLang="en-US" sz="1200" b="1">
                <a:solidFill>
                  <a:schemeClr val="bg1"/>
                </a:solidFill>
                <a:latin typeface="Impact" panose="020B0806030902050204"/>
                <a:ea typeface="微软雅黑" panose="020B0503020204020204" pitchFamily="34" charset="-122"/>
              </a:endParaRPr>
            </a:p>
          </p:txBody>
        </p:sp>
        <p:sp>
          <p:nvSpPr>
            <p:cNvPr id="33" name="矩形 32"/>
            <p:cNvSpPr/>
            <p:nvPr/>
          </p:nvSpPr>
          <p:spPr>
            <a:xfrm>
              <a:off x="4621154" y="2956704"/>
              <a:ext cx="3456046" cy="276954"/>
            </a:xfrm>
            <a:prstGeom prst="rect">
              <a:avLst/>
            </a:prstGeom>
            <a:no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中华灿烂文化，各民族共同创造；</a:t>
              </a:r>
              <a:endParaRPr lang="zh-CN" altLang="en-US" sz="1200" b="1">
                <a:solidFill>
                  <a:schemeClr val="bg1"/>
                </a:solidFill>
                <a:latin typeface="Impact" panose="020B0806030902050204"/>
                <a:ea typeface="微软雅黑" panose="020B0503020204020204" pitchFamily="34" charset="-122"/>
              </a:endParaRPr>
            </a:p>
          </p:txBody>
        </p:sp>
        <p:sp>
          <p:nvSpPr>
            <p:cNvPr id="35" name="矩形 34"/>
            <p:cNvSpPr/>
            <p:nvPr/>
          </p:nvSpPr>
          <p:spPr>
            <a:xfrm>
              <a:off x="4621154" y="3350952"/>
              <a:ext cx="3456046" cy="276954"/>
            </a:xfrm>
            <a:prstGeom prst="rect">
              <a:avLst/>
            </a:prstGeom>
            <a:no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各民族人民共同保卫祖国统一、国土完整。</a:t>
              </a:r>
              <a:endParaRPr lang="en-US" altLang="zh-CN" sz="1200" b="1">
                <a:solidFill>
                  <a:schemeClr val="bg1"/>
                </a:solidFill>
                <a:latin typeface="Impact" panose="020B0806030902050204"/>
                <a:ea typeface="微软雅黑" panose="020B0503020204020204" pitchFamily="34" charset="-122"/>
              </a:endParaRPr>
            </a:p>
          </p:txBody>
        </p:sp>
      </p:grpSp>
    </p:spTree>
    <p:custDataLst>
      <p:tags r:id="rId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848983" y="1300072"/>
            <a:ext cx="3390017" cy="396258"/>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1425" b="1">
                <a:solidFill>
                  <a:srgbClr val="FFFFFF"/>
                </a:solidFill>
                <a:latin typeface="微软雅黑" panose="020B0503020204020204" pitchFamily="34" charset="-122"/>
                <a:ea typeface="微软雅黑" panose="020B0503020204020204" pitchFamily="34" charset="-122"/>
              </a:rPr>
              <a:t>国家的民族政策 </a:t>
            </a:r>
            <a:endParaRPr lang="zh-CN" altLang="en-US" sz="1425" b="1">
              <a:solidFill>
                <a:srgbClr val="FFFFFF"/>
              </a:solidFill>
              <a:latin typeface="微软雅黑" panose="020B0503020204020204" pitchFamily="34" charset="-122"/>
              <a:ea typeface="微软雅黑" panose="020B0503020204020204" pitchFamily="34" charset="-122"/>
            </a:endParaRPr>
          </a:p>
        </p:txBody>
      </p:sp>
      <p:sp>
        <p:nvSpPr>
          <p:cNvPr id="4" name="TextBox 11"/>
          <p:cNvSpPr txBox="1">
            <a:spLocks noChangeArrowheads="1"/>
          </p:cNvSpPr>
          <p:nvPr/>
        </p:nvSpPr>
        <p:spPr bwMode="auto">
          <a:xfrm flipH="1">
            <a:off x="3814872" y="1739027"/>
            <a:ext cx="3390017" cy="2585323"/>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1</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、坚持民族平等团结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2</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、民族区域自治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3</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、发展少数民族地区经济文化事业</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4</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、培养少数民族干部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5</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、发展少数民族科教文卫等事业</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6</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、使用和发展少数民族语言文字</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7</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、尊重少数民族风俗习惯</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8</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、尊重和保护少数民族宗教信仰自由</a:t>
            </a:r>
            <a:endParaRPr lang="en-US" altLang="zh-CN" sz="1350" kern="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04900" y="742950"/>
            <a:ext cx="2171700" cy="4038600"/>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805"/>
          <p:cNvSpPr>
            <a:spLocks noChangeArrowheads="1"/>
          </p:cNvSpPr>
          <p:nvPr/>
        </p:nvSpPr>
        <p:spPr bwMode="auto">
          <a:xfrm>
            <a:off x="1272093" y="2724150"/>
            <a:ext cx="6553200" cy="533400"/>
          </a:xfrm>
          <a:prstGeom prst="rect">
            <a:avLst/>
          </a:prstGeom>
          <a:noFill/>
          <a:ln>
            <a:solidFill>
              <a:schemeClr val="accent1"/>
            </a:solidFill>
          </a:ln>
        </p:spPr>
        <p:txBody>
          <a:bodyPr wrap="none" lIns="68559" tIns="34279" rIns="68559" bIns="34279" anchor="ctr"/>
          <a:lstStyle/>
          <a:p>
            <a:pPr algn="ctr" fontAlgn="base">
              <a:spcBef>
                <a:spcPct val="0"/>
              </a:spcBef>
              <a:spcAft>
                <a:spcPct val="0"/>
              </a:spcAft>
            </a:pPr>
            <a:r>
              <a:rPr lang="zh-CN" altLang="en-US" sz="2800" b="1" spc="60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说出我国民族分布的特点</a:t>
            </a:r>
            <a:endParaRPr lang="zh-CN" altLang="en-US" sz="2800" b="1" spc="60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endParaRPr>
          </a:p>
        </p:txBody>
      </p:sp>
      <p:sp>
        <p:nvSpPr>
          <p:cNvPr id="6" name="AutoShape 15"/>
          <p:cNvSpPr>
            <a:spLocks noChangeArrowheads="1"/>
          </p:cNvSpPr>
          <p:nvPr/>
        </p:nvSpPr>
        <p:spPr bwMode="auto">
          <a:xfrm>
            <a:off x="1219200" y="3486150"/>
            <a:ext cx="6553200" cy="381000"/>
          </a:xfrm>
          <a:prstGeom prst="rect">
            <a:avLst/>
          </a:prstGeom>
          <a:noFill/>
          <a:ln w="15875" algn="ctr">
            <a:noFill/>
            <a:round/>
          </a:ln>
        </p:spPr>
        <p:txBody>
          <a:bodyPr wrap="square" lIns="68559" tIns="34279" rIns="68559" bIns="34279" anchor="ctr"/>
          <a:lstStyle/>
          <a:p>
            <a:pPr algn="ctr">
              <a:lnSpc>
                <a:spcPct val="150000"/>
              </a:lnSpc>
            </a:pPr>
            <a:r>
              <a:rPr lang="zh-CN" altLang="en-US" sz="2600">
                <a:solidFill>
                  <a:schemeClr val="tx2"/>
                </a:solidFill>
                <a:latin typeface="微软雅黑" panose="020B0503020204020204" pitchFamily="34" charset="-122"/>
                <a:ea typeface="微软雅黑" panose="020B0503020204020204" pitchFamily="34" charset="-122"/>
                <a:sym typeface="思源宋体" panose="02020700000000000000" pitchFamily="18" charset="-122"/>
              </a:rPr>
              <a:t>以汉族为主体各民族大杂居、小聚居的格局</a:t>
            </a:r>
            <a:endParaRPr lang="zh-CN" altLang="en-US" sz="2600">
              <a:solidFill>
                <a:schemeClr val="tx2"/>
              </a:solidFill>
              <a:latin typeface="微软雅黑" panose="020B0503020204020204" pitchFamily="34" charset="-122"/>
              <a:ea typeface="微软雅黑" panose="020B0503020204020204" pitchFamily="34" charset="-122"/>
              <a:sym typeface="思源宋体" panose="02020700000000000000" pitchFamily="18" charset="-122"/>
            </a:endParaRPr>
          </a:p>
        </p:txBody>
      </p:sp>
      <p:pic>
        <p:nvPicPr>
          <p:cNvPr id="11" name="图片 1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295400" y="742950"/>
            <a:ext cx="6858000" cy="2061194"/>
          </a:xfrm>
          <a:prstGeom prst="rect">
            <a:avLst/>
          </a:prstGeom>
        </p:spPr>
      </p:pic>
    </p:spTree>
    <p:custDataLst>
      <p:tags r:id="rId2"/>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prestig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tags/tag1.xml><?xml version="1.0" encoding="utf-8"?>
<p:tagLst xmlns:p="http://schemas.openxmlformats.org/presentationml/2006/main">
  <p:tag name="PA" val="v4.0.0"/>
</p:tagLst>
</file>

<file path=ppt/tags/tag10.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1.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2.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3.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4.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5.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6.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7.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8.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19.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2.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20.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21.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22.xml><?xml version="1.0" encoding="utf-8"?>
<p:tagLst xmlns:p="http://schemas.openxmlformats.org/presentationml/2006/main">
  <p:tag name="PA" val="v4.0.0"/>
</p:tagLst>
</file>

<file path=ppt/tags/tag23.xml><?xml version="1.0" encoding="utf-8"?>
<p:tagLst xmlns:p="http://schemas.openxmlformats.org/presentationml/2006/main">
  <p:tag name="AS_NET" val="4.0.30319.42000"/>
  <p:tag name="AS_OS" val="Microsoft Windows NT 6.1.7601 Service Pack 1"/>
  <p:tag name="AS_RELEASE_DATE" val="2022.11.14"/>
  <p:tag name="AS_TITLE" val="Aspose.Slides for .NET 4.0 Client Profile"/>
  <p:tag name="AS_VERSION" val="22.11"/>
</p:tagLst>
</file>

<file path=ppt/tags/tag3.xml><?xml version="1.0" encoding="utf-8"?>
<p:tagLst xmlns:p="http://schemas.openxmlformats.org/presentationml/2006/main">
  <p:tag name="MH" val="20160524110128"/>
  <p:tag name="MH_LIBRARY" val="GRAPHIC"/>
  <p:tag name="MH_ORDER" val="4"/>
  <p:tag name="MH_TYPE" val="SubTitle"/>
</p:tagLst>
</file>

<file path=ppt/tags/tag4.xml><?xml version="1.0" encoding="utf-8"?>
<p:tagLst xmlns:p="http://schemas.openxmlformats.org/presentationml/2006/main">
  <p:tag name="MH" val="20160524110128"/>
  <p:tag name="MH_LIBRARY" val="GRAPHIC"/>
  <p:tag name="MH_ORDER" val="3"/>
  <p:tag name="MH_TYPE" val="SubTitle"/>
</p:tagLst>
</file>

<file path=ppt/tags/tag5.xml><?xml version="1.0" encoding="utf-8"?>
<p:tagLst xmlns:p="http://schemas.openxmlformats.org/presentationml/2006/main">
  <p:tag name="MH" val="20160524110128"/>
  <p:tag name="MH_LIBRARY" val="GRAPHIC"/>
  <p:tag name="MH_ORDER" val="2"/>
  <p:tag name="MH_TYPE" val="SubTitle"/>
</p:tagLst>
</file>

<file path=ppt/tags/tag6.xml><?xml version="1.0" encoding="utf-8"?>
<p:tagLst xmlns:p="http://schemas.openxmlformats.org/presentationml/2006/main">
  <p:tag name="MH" val="20160524110128"/>
  <p:tag name="MH_LIBRARY" val="GRAPHIC"/>
  <p:tag name="MH_ORDER" val="1"/>
  <p:tag name="MH_TYPE" val="SubTitle"/>
</p:tagLst>
</file>

<file path=ppt/tags/tag7.xml><?xml version="1.0" encoding="utf-8"?>
<p:tagLst xmlns:p="http://schemas.openxmlformats.org/presentationml/2006/main">
  <p:tag name="MH" val="20160524110128"/>
  <p:tag name="MH_LIBRARY" val="GRAPHIC"/>
  <p:tag name="MH_ORDER" val="3"/>
  <p:tag name="MH_TYPE" val="SubTitle"/>
</p:tagLst>
</file>

<file path=ppt/tags/tag8.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ags/tag9.xml><?xml version="1.0" encoding="utf-8"?>
<p:tagLst xmlns:p="http://schemas.openxmlformats.org/presentationml/2006/main">
  <p:tag name="MH" val="20160524110128"/>
  <p:tag name="MH_CATEGORY" val="#LiuChBZh#"/>
  <p:tag name="MH_LAYOUT" val="SubTitleText"/>
  <p:tag name="MH_LIBRARY" val="GRAPHIC"/>
  <p:tag name="MH_NUMBER" val="4"/>
  <p:tag name="MH_TYPE" val="#NeiR#"/>
</p:tagLst>
</file>

<file path=ppt/theme/theme1.xml><?xml version="1.0" encoding="utf-8"?>
<a:theme xmlns:a="http://schemas.openxmlformats.org/drawingml/2006/main" name="第一PPT，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宋体"/>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宋体"/>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3127</Words>
  <Application>WPS 演示</Application>
  <PresentationFormat>全屏显示(16:9)</PresentationFormat>
  <Paragraphs>158</Paragraphs>
  <Slides>21</Slides>
  <Notes>22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21</vt:i4>
      </vt:variant>
    </vt:vector>
  </HeadingPairs>
  <TitlesOfParts>
    <vt:vector size="36" baseType="lpstr">
      <vt:lpstr>Arial</vt:lpstr>
      <vt:lpstr>宋体</vt:lpstr>
      <vt:lpstr>Wingdings</vt:lpstr>
      <vt:lpstr>华文新魏</vt:lpstr>
      <vt:lpstr>思源宋体</vt:lpstr>
      <vt:lpstr>微软雅黑</vt:lpstr>
      <vt:lpstr>Impact</vt:lpstr>
      <vt:lpstr>Arial Unicode MS</vt:lpstr>
      <vt:lpstr>Arial Black</vt:lpstr>
      <vt:lpstr>Calibri</vt:lpstr>
      <vt:lpstr>Meiryo</vt:lpstr>
      <vt:lpstr>Arial Narrow</vt:lpstr>
      <vt:lpstr>Calibri Light</vt:lpstr>
      <vt:lpstr>第一PPT，www.1ppt.com</vt:lpstr>
      <vt:lpstr>第一PPT，www.1ppt.com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
  <dc:subject>https://www.ypppt.com/</dc:subject>
  <cp:lastModifiedBy>WPS_1715560161</cp:lastModifiedBy>
  <cp:revision>3</cp:revision>
  <dcterms:created xsi:type="dcterms:W3CDTF">2021-10-14T08:08:00Z</dcterms:created>
  <dcterms:modified xsi:type="dcterms:W3CDTF">2025-05-21T08:38:48Z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693F58E3E2E548B989ADE47265B85448_12</vt:lpwstr>
  </property>
  <property fmtid="{D5CDD505-2E9C-101B-9397-08002B2CF9AE}" pid="3" name="KSOProductBuildVer">
    <vt:lpwstr>2052-12.1.0.21171</vt:lpwstr>
  </property>
</Properties>
</file>