
<file path=[Content_Types].xml><?xml version="1.0" encoding="utf-8"?>
<Types xmlns="http://schemas.openxmlformats.org/package/2006/content-types"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4" r:id="rId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orient="horz" pos="334" userDrawn="1">
          <p15:clr>
            <a:srgbClr val="A4A3A4"/>
          </p15:clr>
        </p15:guide>
        <p15:guide id="3" orient="horz" pos="3867" userDrawn="1">
          <p15:clr>
            <a:srgbClr val="A4A3A4"/>
          </p15:clr>
        </p15:guide>
        <p15:guide id="4" pos="3832" userDrawn="1">
          <p15:clr>
            <a:srgbClr val="A4A3A4"/>
          </p15:clr>
        </p15:guide>
        <p15:guide id="5" pos="437" userDrawn="1">
          <p15:clr>
            <a:srgbClr val="A4A3A4"/>
          </p15:clr>
        </p15:guide>
        <p15:guide id="6" pos="71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8B"/>
    <a:srgbClr val="F74319"/>
    <a:srgbClr val="008E80"/>
    <a:srgbClr val="AC142D"/>
    <a:srgbClr val="C31734"/>
    <a:srgbClr val="008276"/>
    <a:srgbClr val="009688"/>
    <a:srgbClr val="CE1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84"/>
      </p:cViewPr>
      <p:guideLst>
        <p:guide orient="horz" pos="2148"/>
        <p:guide orient="horz" pos="334"/>
        <p:guide orient="horz" pos="3867"/>
        <p:guide pos="3832"/>
        <p:guide pos="437"/>
        <p:guide pos="71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gradFill flip="none" rotWithShape="1">
              <a:gsLst>
                <a:gs pos="0">
                  <a:srgbClr val="00A494"/>
                </a:gs>
                <a:gs pos="100000">
                  <a:srgbClr val="00C4B1"/>
                </a:gs>
              </a:gsLst>
              <a:lin ang="8100000" scaled="1"/>
              <a:tileRect/>
            </a:gradFill>
            <a:ln>
              <a:noFill/>
            </a:ln>
          </c:spPr>
          <c:invertIfNegative val="0"/>
          <c:dLbls>
            <c:spPr>
              <a:noFill/>
              <a:ln w="25257"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59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axId val="375834264"/>
        <c:axId val="375834656"/>
      </c:barChart>
      <c:catAx>
        <c:axId val="37583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60000" spcFirstLastPara="0" vertOverflow="ellipsis" vert="horz" wrap="square" anchor="ctr" anchorCtr="1"/>
          <a:lstStyle/>
          <a:p>
            <a:pPr>
              <a:defRPr lang="zh-CN" sz="159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375834656"/>
        <c:crosses val="autoZero"/>
        <c:auto val="1"/>
        <c:lblAlgn val="ctr"/>
        <c:lblOffset val="0"/>
        <c:noMultiLvlLbl val="0"/>
      </c:catAx>
      <c:valAx>
        <c:axId val="375834656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oval"/>
            <a:tailEnd type="triangle"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5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375834264"/>
        <c:crosses val="autoZero"/>
        <c:crossBetween val="between"/>
        <c:majorUnit val="1"/>
      </c:valAx>
      <c:spPr>
        <a:noFill/>
        <a:ln w="25375">
          <a:noFill/>
        </a:ln>
      </c:spPr>
    </c:plotArea>
    <c:plotVisOnly val="1"/>
    <c:dispBlanksAs val="gap"/>
    <c:showDLblsOverMax val="0"/>
    <c:extLst>
      <c:ext uri="{0b15fc19-7d7d-44ad-8c2d-2c3a37ce22c3}">
        <chartProps xmlns="https://web.wps.cn/et/2018/main" chartId="{74f6ab1c-2518-4c20-8edb-138385f117b8}"/>
      </c:ext>
    </c:extLst>
  </c:chart>
  <c:txPr>
    <a:bodyPr/>
    <a:lstStyle/>
    <a:p>
      <a:pPr>
        <a:defRPr lang="zh-CN" sz="1790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91636A5-13CC-4563-9996-0DA3DFBC3B8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15B622B-C510-405E-B274-C4533C0D33B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930E7-973F-48AF-8FA2-D3E8759585E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BB4ED-7539-410F-83BE-3CF98BC88E5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D0063-4A0D-4688-ACA9-7A55C35E9B8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7037-0151-4868-AC22-F4BD2D4BE69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37525-1E73-48B4-A064-28B2389E399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FFBE2-9F9D-4EF5-8710-4543FB79D9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F64F-70F1-4755-BFDB-54B3357E09A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10E7D-3AC1-434E-9D28-493B8DAB7C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4CB-08DD-4D57-88D5-FE87C07A962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7B5F8-BB16-4DC3-9D5C-E48341A8237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5DD6-F399-40CA-934B-E4D434E2F54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4034-1AE8-400F-ACA6-445CABB8B5C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3FCE-AB05-46A9-8AFB-88282107E21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AD1A-15BC-4FD5-9352-84711AFCB75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93EA5-B3E0-4495-A4BD-126453847CEA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3414-9AD7-4B15-9D46-9E29330AD92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D3044-C8CC-4C64-A53E-BA884255FE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AFED-B61B-428F-81D1-B25D3FBB34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4FBA-EEA9-4509-BE5E-B15B0B5FB39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6E23-B5A5-46E4-A9E9-1C2EB8880C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A4B44-649F-464C-B4F8-C797D8105F4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B510-6C71-4B7C-A1A5-2858541DC6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167DE1F-6B50-42BA-AD01-24AEE52BAC5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490F99-BA35-47A2-8FF8-00D6236B907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1"/>
          <p:cNvSpPr txBox="1"/>
          <p:nvPr/>
        </p:nvSpPr>
        <p:spPr>
          <a:xfrm>
            <a:off x="615950" y="498475"/>
            <a:ext cx="41306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此处添加目录标题</a:t>
            </a:r>
            <a:endParaRPr lang="zh-CN" altLang="en-US" sz="28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35700" y="4584700"/>
            <a:ext cx="19970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0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关键词</a:t>
            </a:r>
            <a:endParaRPr lang="zh-CN" altLang="en-US" sz="20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图表 8"/>
          <p:cNvGraphicFramePr/>
          <p:nvPr/>
        </p:nvGraphicFramePr>
        <p:xfrm>
          <a:off x="288925" y="1604963"/>
          <a:ext cx="6354763" cy="473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7" name="TextBox 26"/>
          <p:cNvSpPr txBox="1"/>
          <p:nvPr/>
        </p:nvSpPr>
        <p:spPr bwMode="auto">
          <a:xfrm>
            <a:off x="1995488" y="1619250"/>
            <a:ext cx="29400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添加图表标题</a:t>
            </a:r>
            <a:endParaRPr lang="zh-CN" altLang="en-US" sz="2800" b="1" spc="3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4213" y="5956300"/>
            <a:ext cx="3719512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zh-CN" altLang="en-US" sz="105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数据来源：财务报表</a:t>
            </a:r>
            <a:endParaRPr lang="zh-CN" altLang="en-US" sz="1050" spc="3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294" name="组合 16"/>
          <p:cNvGrpSpPr/>
          <p:nvPr/>
        </p:nvGrpSpPr>
        <p:grpSpPr bwMode="auto">
          <a:xfrm>
            <a:off x="6446838" y="1971675"/>
            <a:ext cx="5049837" cy="3736975"/>
            <a:chOff x="6446519" y="1618953"/>
            <a:chExt cx="5050156" cy="3736846"/>
          </a:xfrm>
        </p:grpSpPr>
        <p:sp>
          <p:nvSpPr>
            <p:cNvPr id="14" name="矩形 13"/>
            <p:cNvSpPr/>
            <p:nvPr/>
          </p:nvSpPr>
          <p:spPr>
            <a:xfrm>
              <a:off x="6538600" y="2576183"/>
              <a:ext cx="4958075" cy="11731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成立于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2007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年，是国内领先的专业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设计和培训公司。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年专业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制作经验，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700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件经典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案例，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100%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客户满意率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6538600" y="4182677"/>
              <a:ext cx="4958075" cy="11731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85750" indent="-285750" algn="just">
                <a:lnSpc>
                  <a:spcPct val="130000"/>
                </a:lnSpc>
                <a:buFont typeface="Wingdings" panose="05000000000000000000" pitchFamily="2" charset="2"/>
                <a:buChar char="Ø"/>
                <a:defRPr/>
              </a:pP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成立于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2007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年，是国内领先的专业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设计和培训公司。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年专业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制作经验，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700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件经典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案例，</a:t>
              </a:r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100%</a:t>
              </a:r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客户满意率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46519" y="1618953"/>
              <a:ext cx="2332184" cy="5238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CN" altLang="en-US" sz="2800" b="1" spc="3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</a:t>
              </a:r>
              <a:r>
                <a:rPr lang="zh-CN" altLang="en-US" sz="2800" b="1" spc="300" dirty="0">
                  <a:solidFill>
                    <a:srgbClr val="F8593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小标题</a:t>
              </a:r>
              <a:endParaRPr lang="zh-CN" altLang="en-US" sz="2800" b="1" spc="300" dirty="0">
                <a:solidFill>
                  <a:srgbClr val="F8593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6600516" y="2211071"/>
              <a:ext cx="2022603" cy="0"/>
            </a:xfrm>
            <a:prstGeom prst="line">
              <a:avLst/>
            </a:prstGeom>
            <a:ln w="57150" cmpd="thinThick">
              <a:solidFill>
                <a:srgbClr val="00A49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任意多边形 15"/>
          <p:cNvSpPr/>
          <p:nvPr/>
        </p:nvSpPr>
        <p:spPr bwMode="auto">
          <a:xfrm>
            <a:off x="0" y="311150"/>
            <a:ext cx="5116513" cy="898525"/>
          </a:xfrm>
          <a:custGeom>
            <a:avLst/>
            <a:gdLst/>
            <a:ahLst/>
            <a:cxnLst/>
            <a:rect l="l" t="t" r="r" b="b"/>
            <a:pathLst>
              <a:path w="5116513" h="898525">
                <a:moveTo>
                  <a:pt x="4666612" y="0"/>
                </a:moveTo>
                <a:cubicBezTo>
                  <a:pt x="4915086" y="0"/>
                  <a:pt x="5116513" y="201141"/>
                  <a:pt x="5116513" y="449263"/>
                </a:cubicBezTo>
                <a:cubicBezTo>
                  <a:pt x="5116513" y="697384"/>
                  <a:pt x="4915086" y="898525"/>
                  <a:pt x="4666612" y="898525"/>
                </a:cubicBezTo>
                <a:cubicBezTo>
                  <a:pt x="4542375" y="898525"/>
                  <a:pt x="4429899" y="848240"/>
                  <a:pt x="4348483" y="766939"/>
                </a:cubicBezTo>
                <a:lnTo>
                  <a:pt x="4318243" y="730340"/>
                </a:lnTo>
                <a:lnTo>
                  <a:pt x="0" y="730340"/>
                </a:lnTo>
                <a:lnTo>
                  <a:pt x="0" y="168185"/>
                </a:lnTo>
                <a:lnTo>
                  <a:pt x="4318243" y="168185"/>
                </a:lnTo>
                <a:lnTo>
                  <a:pt x="4348483" y="131586"/>
                </a:lnTo>
                <a:cubicBezTo>
                  <a:pt x="4429899" y="50285"/>
                  <a:pt x="4542375" y="0"/>
                  <a:pt x="4666612" y="0"/>
                </a:cubicBezTo>
                <a:close/>
              </a:path>
            </a:pathLst>
          </a:custGeom>
          <a:solidFill>
            <a:srgbClr val="009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文本框 1"/>
          <p:cNvSpPr txBox="1"/>
          <p:nvPr/>
        </p:nvSpPr>
        <p:spPr bwMode="auto">
          <a:xfrm>
            <a:off x="615950" y="498475"/>
            <a:ext cx="35956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此处添加目录标题</a:t>
            </a:r>
            <a:endParaRPr lang="zh-CN" altLang="en-US" sz="28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27" grpId="0" autoUpdateAnimBg="0"/>
      <p:bldP spid="13" grpId="0" autoUpdateAnimBg="0"/>
      <p:bldP spid="17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WPS 演示</Application>
  <PresentationFormat>宽屏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Calibri Light</vt:lpstr>
      <vt:lpstr>Calibri</vt:lpstr>
      <vt:lpstr>微软雅黑</vt:lpstr>
      <vt:lpstr>Meiryo</vt:lpstr>
      <vt:lpstr>Yu Gothic UI</vt:lpstr>
      <vt:lpstr>Arial Narrow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191</cp:revision>
  <dcterms:created xsi:type="dcterms:W3CDTF">2015-09-11T05:49:00Z</dcterms:created>
  <dcterms:modified xsi:type="dcterms:W3CDTF">2025-04-21T06:11:41Z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29F510B4BCB7411B8AE397D5E7A72A6B_12</vt:lpwstr>
  </property>
  <property fmtid="{D5CDD505-2E9C-101B-9397-08002B2CF9AE}" pid="3" name="KSOProductBuildVer">
    <vt:lpwstr>2052-12.1.0.20784</vt:lpwstr>
  </property>
</Properties>
</file>