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08" userDrawn="1">
          <p15:clr>
            <a:srgbClr val="A4A3A4"/>
          </p15:clr>
        </p15:guide>
        <p15:guide id="4" orient="horz" pos="3888" userDrawn="1">
          <p15:clr>
            <a:srgbClr val="A4A3A4"/>
          </p15:clr>
        </p15:guide>
        <p15:guide id="5" pos="384" userDrawn="1">
          <p15:clr>
            <a:srgbClr val="A4A3A4"/>
          </p15:clr>
        </p15:guide>
        <p15:guide id="6" pos="7296" userDrawn="1">
          <p15:clr>
            <a:srgbClr val="A4A3A4"/>
          </p15:clr>
        </p15:guide>
        <p15:guide id="7" pos="552" userDrawn="1">
          <p15:clr>
            <a:srgbClr val="A4A3A4"/>
          </p15:clr>
        </p15:guide>
        <p15:guide id="8" pos="7128" userDrawn="1">
          <p15:clr>
            <a:srgbClr val="A4A3A4"/>
          </p15:clr>
        </p15:guide>
        <p15:guide id="9" orient="horz" pos="3312" userDrawn="1">
          <p15:clr>
            <a:srgbClr val="A4A3A4"/>
          </p15:clr>
        </p15:guide>
        <p15:guide id="10" orient="horz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66" y="114"/>
      </p:cViewPr>
      <p:guideLst>
        <p:guide orient="horz" pos="2160"/>
        <p:guide pos="3840"/>
        <p:guide orient="horz" pos="1008"/>
        <p:guide orient="horz" pos="3888"/>
        <p:guide pos="384"/>
        <p:guide pos="7296"/>
        <p:guide pos="552"/>
        <p:guide pos="7128"/>
        <p:guide orient="horz" pos="3312"/>
        <p:guide orient="horz" pos="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2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wdUpDiag">
                <a:fgClr>
                  <a:schemeClr val="accent1">
                    <a:lumMod val="75000"/>
                  </a:schemeClr>
                </a:fgClr>
                <a:bgClr>
                  <a:schemeClr val="accent1"/>
                </a:bgClr>
              </a:pattFill>
              <a:ln w="19050"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accent6"/>
                </a:bgClr>
              </a:pattFill>
              <a:ln w="19050"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pattFill prst="wdUpDiag">
                <a:fgClr>
                  <a:schemeClr val="accent2">
                    <a:lumMod val="75000"/>
                  </a:schemeClr>
                </a:fgClr>
                <a:bgClr>
                  <a:schemeClr val="accent2"/>
                </a:bgClr>
              </a:pattFill>
              <a:ln w="19050"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pattFill prst="wdUpDiag">
                <a:fgClr>
                  <a:schemeClr val="accent4">
                    <a:lumMod val="75000"/>
                  </a:schemeClr>
                </a:fgClr>
                <a:bgClr>
                  <a:schemeClr val="accent4"/>
                </a:bgClr>
              </a:pattFill>
              <a:ln w="19050"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pattFill prst="wdUpDiag">
                <a:fgClr>
                  <a:schemeClr val="accent5">
                    <a:lumMod val="75000"/>
                  </a:schemeClr>
                </a:fgClr>
                <a:bgClr>
                  <a:schemeClr val="accent5"/>
                </a:bgClr>
              </a:pattFill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9157648"/>
        <c:axId val="1749156560"/>
      </c:barChart>
      <c:catAx>
        <c:axId val="1749157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</a:p>
        </c:txPr>
        <c:crossAx val="1749156560"/>
        <c:crosses val="autoZero"/>
        <c:auto val="1"/>
        <c:lblAlgn val="ctr"/>
        <c:lblOffset val="100"/>
        <c:noMultiLvlLbl val="0"/>
      </c:catAx>
      <c:valAx>
        <c:axId val="1749156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</a:p>
        </c:txPr>
        <c:crossAx val="174915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8b4d2877-dc9f-4e62-a462-594fcd444dc1}"/>
      </c:ext>
    </c:extLst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0A18C-8DB3-47ED-966C-A5518F3B2D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AAF22-A13D-4F64-A4F8-0CC9F28C8D1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AAF22-A13D-4F64-A4F8-0CC9F28C8D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4009" y="263300"/>
            <a:ext cx="426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Roboto Condensed Light" panose="02000000000000000000" pitchFamily="2" charset="0"/>
              </a:rPr>
              <a:t>Numeric Section &amp; Bar Charts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3934" y="786520"/>
            <a:ext cx="5024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Assertively fabricate competitive manufactured products vis-a-vis equity invested catalysts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change. 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980637" y="6484585"/>
            <a:ext cx="230726" cy="230726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077" y="57150"/>
                </a:moveTo>
                <a:cubicBezTo>
                  <a:pt x="116012" y="57150"/>
                  <a:pt x="117723" y="57819"/>
                  <a:pt x="119212" y="59159"/>
                </a:cubicBezTo>
                <a:cubicBezTo>
                  <a:pt x="120700" y="60498"/>
                  <a:pt x="121444" y="62210"/>
                  <a:pt x="121444" y="64293"/>
                </a:cubicBezTo>
                <a:lnTo>
                  <a:pt x="121444" y="145107"/>
                </a:lnTo>
                <a:lnTo>
                  <a:pt x="147787" y="118764"/>
                </a:lnTo>
                <a:cubicBezTo>
                  <a:pt x="151061" y="115490"/>
                  <a:pt x="154335" y="115490"/>
                  <a:pt x="157609" y="118764"/>
                </a:cubicBezTo>
                <a:cubicBezTo>
                  <a:pt x="159098" y="120253"/>
                  <a:pt x="159842" y="121964"/>
                  <a:pt x="159842" y="123899"/>
                </a:cubicBezTo>
                <a:cubicBezTo>
                  <a:pt x="159842" y="125834"/>
                  <a:pt x="159098" y="127545"/>
                  <a:pt x="157609" y="129034"/>
                </a:cubicBezTo>
                <a:lnTo>
                  <a:pt x="114300" y="171003"/>
                </a:lnTo>
                <a:lnTo>
                  <a:pt x="70991" y="129034"/>
                </a:lnTo>
                <a:cubicBezTo>
                  <a:pt x="67717" y="125462"/>
                  <a:pt x="67791" y="122039"/>
                  <a:pt x="71215" y="118764"/>
                </a:cubicBezTo>
                <a:cubicBezTo>
                  <a:pt x="74638" y="115490"/>
                  <a:pt x="77986" y="115490"/>
                  <a:pt x="81260" y="118764"/>
                </a:cubicBezTo>
                <a:lnTo>
                  <a:pt x="107156" y="144661"/>
                </a:lnTo>
                <a:lnTo>
                  <a:pt x="107156" y="64293"/>
                </a:lnTo>
                <a:cubicBezTo>
                  <a:pt x="107156" y="62210"/>
                  <a:pt x="107826" y="60498"/>
                  <a:pt x="109166" y="59159"/>
                </a:cubicBezTo>
                <a:cubicBezTo>
                  <a:pt x="110505" y="57819"/>
                  <a:pt x="112142" y="57150"/>
                  <a:pt x="114077" y="57150"/>
                </a:cubicBezTo>
                <a:close/>
                <a:moveTo>
                  <a:pt x="114300" y="14287"/>
                </a:moveTo>
                <a:cubicBezTo>
                  <a:pt x="86618" y="14287"/>
                  <a:pt x="63029" y="24035"/>
                  <a:pt x="43532" y="43532"/>
                </a:cubicBezTo>
                <a:cubicBezTo>
                  <a:pt x="24036" y="63028"/>
                  <a:pt x="14288" y="86618"/>
                  <a:pt x="14288" y="114300"/>
                </a:cubicBezTo>
                <a:cubicBezTo>
                  <a:pt x="14288" y="141982"/>
                  <a:pt x="24036" y="165571"/>
                  <a:pt x="43532" y="185067"/>
                </a:cubicBezTo>
                <a:cubicBezTo>
                  <a:pt x="63029" y="204564"/>
                  <a:pt x="86618" y="214312"/>
                  <a:pt x="114300" y="214312"/>
                </a:cubicBezTo>
                <a:cubicBezTo>
                  <a:pt x="141982" y="214312"/>
                  <a:pt x="165646" y="204564"/>
                  <a:pt x="185291" y="185067"/>
                </a:cubicBezTo>
                <a:cubicBezTo>
                  <a:pt x="204937" y="165571"/>
                  <a:pt x="214759" y="141982"/>
                  <a:pt x="214759" y="114300"/>
                </a:cubicBezTo>
                <a:cubicBezTo>
                  <a:pt x="214759" y="86618"/>
                  <a:pt x="204937" y="63028"/>
                  <a:pt x="185291" y="43532"/>
                </a:cubicBezTo>
                <a:cubicBezTo>
                  <a:pt x="165646" y="24035"/>
                  <a:pt x="141982" y="14287"/>
                  <a:pt x="114300" y="14287"/>
                </a:cubicBezTo>
                <a:close/>
                <a:moveTo>
                  <a:pt x="114300" y="0"/>
                </a:moveTo>
                <a:cubicBezTo>
                  <a:pt x="145852" y="0"/>
                  <a:pt x="172790" y="11162"/>
                  <a:pt x="195114" y="33486"/>
                </a:cubicBezTo>
                <a:cubicBezTo>
                  <a:pt x="217438" y="55810"/>
                  <a:pt x="228600" y="82748"/>
                  <a:pt x="228600" y="114300"/>
                </a:cubicBezTo>
                <a:cubicBezTo>
                  <a:pt x="228600" y="145851"/>
                  <a:pt x="217438" y="172789"/>
                  <a:pt x="195114" y="195113"/>
                </a:cubicBezTo>
                <a:cubicBezTo>
                  <a:pt x="172790" y="217438"/>
                  <a:pt x="145852" y="228600"/>
                  <a:pt x="114300" y="228600"/>
                </a:cubicBezTo>
                <a:cubicBezTo>
                  <a:pt x="82749" y="228600"/>
                  <a:pt x="55811" y="217438"/>
                  <a:pt x="33487" y="195113"/>
                </a:cubicBezTo>
                <a:cubicBezTo>
                  <a:pt x="11162" y="172789"/>
                  <a:pt x="0" y="145851"/>
                  <a:pt x="0" y="114300"/>
                </a:cubicBezTo>
                <a:cubicBezTo>
                  <a:pt x="0" y="82748"/>
                  <a:pt x="11162" y="55810"/>
                  <a:pt x="33487" y="33486"/>
                </a:cubicBezTo>
                <a:cubicBezTo>
                  <a:pt x="55811" y="11162"/>
                  <a:pt x="82749" y="0"/>
                  <a:pt x="11430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876300" y="1638300"/>
          <a:ext cx="5219700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48505" y="1679072"/>
            <a:ext cx="124046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en-US" sz="2800" smtClean="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b="1" smtClean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Awwards</a:t>
            </a:r>
            <a:endParaRPr lang="en-US" sz="900" b="1" smtClean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Synergistically </a:t>
            </a:r>
            <a:r>
              <a:rPr lang="en-US" sz="90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redefine 24/365 </a:t>
            </a:r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relationships.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57415" y="1679072"/>
            <a:ext cx="124046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en-US" sz="2800" smtClean="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b="1" smtClean="0"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Costumer</a:t>
            </a:r>
            <a:endParaRPr lang="en-US" sz="900" b="1" smtClean="0">
              <a:solidFill>
                <a:schemeClr val="accent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Synergistically </a:t>
            </a:r>
            <a:r>
              <a:rPr lang="en-US" sz="90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redefine 24/365 </a:t>
            </a:r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relationships.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75235" y="1679072"/>
            <a:ext cx="124046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en-US" sz="2800" smtClean="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b="1" smtClean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</a:t>
            </a:r>
            <a:endParaRPr lang="en-US" sz="900" b="1" smtClean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Synergistically </a:t>
            </a:r>
            <a:r>
              <a:rPr lang="en-US" sz="90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redefine 24/365 </a:t>
            </a:r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relationships.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66325" y="1679072"/>
            <a:ext cx="124046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en-US" sz="2800" smtClean="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b="1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Consulting</a:t>
            </a:r>
            <a:endParaRPr lang="en-US" sz="900" b="1" smtClean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Synergistically </a:t>
            </a:r>
            <a:r>
              <a:rPr lang="en-US" sz="90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redefine 24/365 </a:t>
            </a:r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relationships.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48505" y="3429000"/>
            <a:ext cx="129689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It’s Your Style !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48504" y="3793165"/>
            <a:ext cx="48671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 highly efficient manufactured products. Seamlessly productivate go forward benefits without interdependentinfrastructures.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8506" y="4676055"/>
            <a:ext cx="13308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Unique Slides !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48505" y="5040220"/>
            <a:ext cx="48671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 highly efficient manufactured products. Seamlessly productivate go forward benefits without interdependentinfrastructures.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76300" y="426128"/>
            <a:ext cx="15739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9FAFA"/>
                </a:solidFill>
              </a:rPr>
              <a:t>https://www.ypppt.com/</a:t>
            </a:r>
            <a:endParaRPr lang="zh-CN" altLang="en-US" sz="900" dirty="0">
              <a:solidFill>
                <a:srgbClr val="F9FAFA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Netton Colorful v.1">
      <a:dk1>
        <a:sysClr val="windowText" lastClr="000000"/>
      </a:dk1>
      <a:lt1>
        <a:sysClr val="window" lastClr="FFFFFF"/>
      </a:lt1>
      <a:dk2>
        <a:srgbClr val="231D1F"/>
      </a:dk2>
      <a:lt2>
        <a:srgbClr val="ECF0F1"/>
      </a:lt2>
      <a:accent1>
        <a:srgbClr val="E74C3C"/>
      </a:accent1>
      <a:accent2>
        <a:srgbClr val="F39C12"/>
      </a:accent2>
      <a:accent3>
        <a:srgbClr val="2ECC71"/>
      </a:accent3>
      <a:accent4>
        <a:srgbClr val="2980B9"/>
      </a:accent4>
      <a:accent5>
        <a:srgbClr val="16A085"/>
      </a:accent5>
      <a:accent6>
        <a:srgbClr val="9BBB59"/>
      </a:accent6>
      <a:hlink>
        <a:srgbClr val="E74C3C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775</Words>
  <Application>WPS 演示</Application>
  <PresentationFormat>宽屏</PresentationFormat>
  <Paragraphs>35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8" baseType="lpstr">
      <vt:lpstr>Arial</vt:lpstr>
      <vt:lpstr>宋体</vt:lpstr>
      <vt:lpstr>Wingdings</vt:lpstr>
      <vt:lpstr>Abel</vt:lpstr>
      <vt:lpstr>ksdb</vt:lpstr>
      <vt:lpstr>Roboto Condensed Light</vt:lpstr>
      <vt:lpstr>Open Sans</vt:lpstr>
      <vt:lpstr>微软雅黑</vt:lpstr>
      <vt:lpstr>Meiryo</vt:lpstr>
      <vt:lpstr>Yu Gothic UI</vt:lpstr>
      <vt:lpstr>Arial Narrow</vt:lpstr>
      <vt:lpstr>Calibri</vt:lpstr>
      <vt:lpstr>Segoe Print</vt:lpstr>
      <vt:lpstr>Arial Unicode MS</vt:lpstr>
      <vt:lpstr>Calibri Light</vt:lpstr>
      <vt:lpstr>Verdana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Administrator</cp:lastModifiedBy>
  <cp:revision>772</cp:revision>
  <dcterms:created xsi:type="dcterms:W3CDTF">2015-02-03T13:50:00Z</dcterms:created>
  <dcterms:modified xsi:type="dcterms:W3CDTF">2025-04-20T05:42:40Z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39C2D84A7CCF453FA41DFD2BC266585D_12</vt:lpwstr>
  </property>
  <property fmtid="{D5CDD505-2E9C-101B-9397-08002B2CF9AE}" pid="3" name="KSOProductBuildVer">
    <vt:lpwstr>2052-12.1.0.20784</vt:lpwstr>
  </property>
</Properties>
</file>